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4" r:id="rId1"/>
    <p:sldMasterId id="2147483695" r:id="rId2"/>
    <p:sldMasterId id="2147483696" r:id="rId3"/>
    <p:sldMasterId id="2147483697" r:id="rId4"/>
  </p:sldMasterIdLst>
  <p:notesMasterIdLst>
    <p:notesMasterId r:id="rId33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x="24387175" cy="13716000"/>
  <p:notesSz cx="7559675" cy="10691813"/>
  <p:embeddedFontLst>
    <p:embeddedFont>
      <p:font typeface="Helvetica Neue" panose="02000503000000020004" pitchFamily="2" charset="0"/>
      <p:regular r:id="rId34"/>
      <p:bold r:id="rId35"/>
      <p:italic r:id="rId36"/>
      <p:boldItalic r:id="rId37"/>
    </p:embeddedFont>
    <p:embeddedFont>
      <p:font typeface="Open Sans" panose="020B0606030504020204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9AFFC5-A462-48E9-AC28-8AB1FF3B3D4A}">
  <a:tblStyle styleId="{EE9AFFC5-A462-48E9-AC28-8AB1FF3B3D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6.fntdata"/><Relationship Id="rId21" Type="http://schemas.openxmlformats.org/officeDocument/2006/relationships/slide" Target="slides/slide17.xml"/><Relationship Id="rId34" Type="http://schemas.openxmlformats.org/officeDocument/2006/relationships/font" Target="fonts/font1.fntdata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2.fntdata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20" Type="http://schemas.openxmlformats.org/officeDocument/2006/relationships/slide" Target="slides/slide16.xml"/><Relationship Id="rId41" Type="http://schemas.openxmlformats.org/officeDocument/2006/relationships/font" Target="fonts/font8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3e39daec13_0_8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g13e39daec13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9847" y="801875"/>
            <a:ext cx="5040600" cy="4009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3e39daec13_0_394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g13e39daec13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9847" y="801875"/>
            <a:ext cx="5040600" cy="4009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3e39daec13_0_414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g13e39daec13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9847" y="801875"/>
            <a:ext cx="5040600" cy="4009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3e39daec13_0_26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g13e39daec13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5900" y="801688"/>
            <a:ext cx="712946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3e39daec13_0_38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g13e39daec13_0_3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5900" y="801688"/>
            <a:ext cx="7129463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3e39daec13_0_376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g13e39daec13_0_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00" cy="4009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3ec637ec43_1_75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386" name="Google Shape;386;g13ec637ec43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3ec637ec43_1_82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393" name="Google Shape;393;g13ec637ec43_1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3ec637ec43_1_88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400" name="Google Shape;400;g13ec637ec43_1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3ec637ec43_1_94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407" name="Google Shape;407;g13ec637ec43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3ec637ec43_1_101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415" name="Google Shape;415;g13ec637ec43_1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3ec637ec43_1_107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422" name="Google Shape;422;g13ec637ec43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3ec637ec43_1_113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429" name="Google Shape;429;g13ec637ec43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3ec637ec43_1_120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437" name="Google Shape;437;g13ec637ec43_1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3ec637ec43_1_129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447" name="Google Shape;447;g13ec637ec43_1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13ec637ec43_1_135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454" name="Google Shape;454;g13ec637ec43_1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g13ec637ec43_1_142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462" name="Google Shape;462;g13ec637ec43_1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13ec637ec43_1_148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469" name="Google Shape;469;g13ec637ec43_1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3ec637ec43_1_154:notes"/>
          <p:cNvSpPr txBox="1">
            <a:spLocks noGrp="1"/>
          </p:cNvSpPr>
          <p:nvPr>
            <p:ph type="body" idx="1"/>
          </p:nvPr>
        </p:nvSpPr>
        <p:spPr>
          <a:xfrm>
            <a:off x="755968" y="5145429"/>
            <a:ext cx="6047740" cy="4210072"/>
          </a:xfrm>
          <a:prstGeom prst="rect">
            <a:avLst/>
          </a:prstGeom>
        </p:spPr>
        <p:txBody>
          <a:bodyPr spcFirstLastPara="1" wrap="square" lIns="102825" tIns="102825" rIns="102825" bIns="102825" anchor="t" anchorCtr="0">
            <a:noAutofit/>
          </a:bodyPr>
          <a:lstStyle/>
          <a:p>
            <a:pPr marL="508000" lvl="0" indent="-508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AutoNum type="arabicPeriod"/>
            </a:pPr>
            <a:r>
              <a:rPr lang="en-US" sz="4000" b="1">
                <a:solidFill>
                  <a:srgbClr val="00A3FF"/>
                </a:solidFill>
                <a:highlight>
                  <a:srgbClr val="FFFF00"/>
                </a:highlight>
                <a:latin typeface="Open Sans"/>
                <a:ea typeface="Open Sans"/>
                <a:cs typeface="Open Sans"/>
                <a:sym typeface="Open Sans"/>
              </a:rPr>
              <a:t>⚙</a:t>
            </a:r>
            <a:endParaRPr sz="1600"/>
          </a:p>
        </p:txBody>
      </p:sp>
      <p:sp>
        <p:nvSpPr>
          <p:cNvPr id="476" name="Google Shape;476;g13ec637ec43_1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55967" y="1336475"/>
            <a:ext cx="6047866" cy="360848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22565550cd_0_12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g122565550c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00" cy="4009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22565550cd_0_18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g122565550c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00" cy="4009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3e39daec13_0_0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g13e39daec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9847" y="801875"/>
            <a:ext cx="5040600" cy="4009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3e39daec13_0_76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g13e39daec13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00" cy="4009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3e39daec13_0_149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g13e39daec13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9847" y="801875"/>
            <a:ext cx="5040600" cy="4009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3e39daec13_0_205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g13e39daec13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9847" y="801875"/>
            <a:ext cx="5040600" cy="4009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13e39daec13_0_318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g13e39daec13_0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59847" y="801875"/>
            <a:ext cx="5040600" cy="40095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219477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2"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3"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body" idx="4"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body" idx="2"/>
          </p:nvPr>
        </p:nvSpPr>
        <p:spPr>
          <a:xfrm>
            <a:off x="8640000" y="320940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body" idx="3"/>
          </p:nvPr>
        </p:nvSpPr>
        <p:spPr>
          <a:xfrm>
            <a:off x="16060320" y="320940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body" idx="4"/>
          </p:nvPr>
        </p:nvSpPr>
        <p:spPr>
          <a:xfrm>
            <a:off x="1219320" y="736452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body" idx="5"/>
          </p:nvPr>
        </p:nvSpPr>
        <p:spPr>
          <a:xfrm>
            <a:off x="8640000" y="736452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6"/>
          </p:nvPr>
        </p:nvSpPr>
        <p:spPr>
          <a:xfrm>
            <a:off x="16060320" y="736452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ubTitle" idx="1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0"/>
          <p:cNvSpPr txBox="1">
            <a:spLocks noGrp="1"/>
          </p:cNvSpPr>
          <p:nvPr>
            <p:ph type="subTitle" idx="1"/>
          </p:nvPr>
        </p:nvSpPr>
        <p:spPr>
          <a:xfrm>
            <a:off x="1676520" y="730080"/>
            <a:ext cx="19092960" cy="1228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3"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body" idx="3"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3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body" idx="3"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4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219477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4"/>
          <p:cNvSpPr txBox="1">
            <a:spLocks noGrp="1"/>
          </p:cNvSpPr>
          <p:nvPr>
            <p:ph type="body" idx="2"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5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5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5"/>
          <p:cNvSpPr txBox="1">
            <a:spLocks noGrp="1"/>
          </p:cNvSpPr>
          <p:nvPr>
            <p:ph type="body" idx="3"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5"/>
          <p:cNvSpPr txBox="1">
            <a:spLocks noGrp="1"/>
          </p:cNvSpPr>
          <p:nvPr>
            <p:ph type="body" idx="4"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6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6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6"/>
          <p:cNvSpPr txBox="1">
            <a:spLocks noGrp="1"/>
          </p:cNvSpPr>
          <p:nvPr>
            <p:ph type="body" idx="2"/>
          </p:nvPr>
        </p:nvSpPr>
        <p:spPr>
          <a:xfrm>
            <a:off x="8640000" y="320940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6"/>
          <p:cNvSpPr txBox="1">
            <a:spLocks noGrp="1"/>
          </p:cNvSpPr>
          <p:nvPr>
            <p:ph type="body" idx="3"/>
          </p:nvPr>
        </p:nvSpPr>
        <p:spPr>
          <a:xfrm>
            <a:off x="16060320" y="320940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6"/>
          <p:cNvSpPr txBox="1">
            <a:spLocks noGrp="1"/>
          </p:cNvSpPr>
          <p:nvPr>
            <p:ph type="body" idx="4"/>
          </p:nvPr>
        </p:nvSpPr>
        <p:spPr>
          <a:xfrm>
            <a:off x="1219320" y="736452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6"/>
          <p:cNvSpPr txBox="1">
            <a:spLocks noGrp="1"/>
          </p:cNvSpPr>
          <p:nvPr>
            <p:ph type="body" idx="5"/>
          </p:nvPr>
        </p:nvSpPr>
        <p:spPr>
          <a:xfrm>
            <a:off x="8640000" y="736452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6"/>
          <p:cNvSpPr txBox="1">
            <a:spLocks noGrp="1"/>
          </p:cNvSpPr>
          <p:nvPr>
            <p:ph type="body" idx="6"/>
          </p:nvPr>
        </p:nvSpPr>
        <p:spPr>
          <a:xfrm>
            <a:off x="16060320" y="736452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30"/>
          <p:cNvSpPr txBox="1">
            <a:spLocks noGrp="1"/>
          </p:cNvSpPr>
          <p:nvPr>
            <p:ph type="subTitle" idx="1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1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31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2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2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32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3"/>
          <p:cNvSpPr txBox="1">
            <a:spLocks noGrp="1"/>
          </p:cNvSpPr>
          <p:nvPr>
            <p:ph type="subTitle" idx="1"/>
          </p:nvPr>
        </p:nvSpPr>
        <p:spPr>
          <a:xfrm>
            <a:off x="1676520" y="730080"/>
            <a:ext cx="19092960" cy="1228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4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4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4"/>
          <p:cNvSpPr txBox="1">
            <a:spLocks noGrp="1"/>
          </p:cNvSpPr>
          <p:nvPr>
            <p:ph type="body" idx="3"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5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5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5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5"/>
          <p:cNvSpPr txBox="1">
            <a:spLocks noGrp="1"/>
          </p:cNvSpPr>
          <p:nvPr>
            <p:ph type="body" idx="3"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6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36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36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36"/>
          <p:cNvSpPr txBox="1">
            <a:spLocks noGrp="1"/>
          </p:cNvSpPr>
          <p:nvPr>
            <p:ph type="body" idx="3"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7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7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219477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7"/>
          <p:cNvSpPr txBox="1">
            <a:spLocks noGrp="1"/>
          </p:cNvSpPr>
          <p:nvPr>
            <p:ph type="body" idx="2"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8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38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38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38"/>
          <p:cNvSpPr txBox="1">
            <a:spLocks noGrp="1"/>
          </p:cNvSpPr>
          <p:nvPr>
            <p:ph type="body" idx="3"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2" name="Google Shape;162;p38"/>
          <p:cNvSpPr txBox="1">
            <a:spLocks noGrp="1"/>
          </p:cNvSpPr>
          <p:nvPr>
            <p:ph type="body" idx="4"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9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9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9"/>
          <p:cNvSpPr txBox="1">
            <a:spLocks noGrp="1"/>
          </p:cNvSpPr>
          <p:nvPr>
            <p:ph type="body" idx="2"/>
          </p:nvPr>
        </p:nvSpPr>
        <p:spPr>
          <a:xfrm>
            <a:off x="8640000" y="320940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39"/>
          <p:cNvSpPr txBox="1">
            <a:spLocks noGrp="1"/>
          </p:cNvSpPr>
          <p:nvPr>
            <p:ph type="body" idx="3"/>
          </p:nvPr>
        </p:nvSpPr>
        <p:spPr>
          <a:xfrm>
            <a:off x="16060320" y="320940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9"/>
          <p:cNvSpPr txBox="1">
            <a:spLocks noGrp="1"/>
          </p:cNvSpPr>
          <p:nvPr>
            <p:ph type="body" idx="4"/>
          </p:nvPr>
        </p:nvSpPr>
        <p:spPr>
          <a:xfrm>
            <a:off x="1219320" y="736452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39"/>
          <p:cNvSpPr txBox="1">
            <a:spLocks noGrp="1"/>
          </p:cNvSpPr>
          <p:nvPr>
            <p:ph type="body" idx="5"/>
          </p:nvPr>
        </p:nvSpPr>
        <p:spPr>
          <a:xfrm>
            <a:off x="8640000" y="736452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39"/>
          <p:cNvSpPr txBox="1">
            <a:spLocks noGrp="1"/>
          </p:cNvSpPr>
          <p:nvPr>
            <p:ph type="body" idx="6"/>
          </p:nvPr>
        </p:nvSpPr>
        <p:spPr>
          <a:xfrm>
            <a:off x="16060320" y="7364520"/>
            <a:ext cx="706680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4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" y="0"/>
            <a:ext cx="24380832" cy="13714218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41"/>
          <p:cNvSpPr/>
          <p:nvPr/>
        </p:nvSpPr>
        <p:spPr>
          <a:xfrm>
            <a:off x="861219" y="3595738"/>
            <a:ext cx="25133181" cy="8531688"/>
          </a:xfrm>
          <a:custGeom>
            <a:avLst/>
            <a:gdLst/>
            <a:ahLst/>
            <a:cxnLst/>
            <a:rect l="l" t="t" r="r" b="b"/>
            <a:pathLst>
              <a:path w="25129909" h="8531688" extrusionOk="0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800"/>
            </a:schemeClr>
          </a:solidFill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41"/>
          <p:cNvSpPr txBox="1">
            <a:spLocks noGrp="1"/>
          </p:cNvSpPr>
          <p:nvPr>
            <p:ph type="ctrTitle"/>
          </p:nvPr>
        </p:nvSpPr>
        <p:spPr>
          <a:xfrm>
            <a:off x="1695847" y="4203903"/>
            <a:ext cx="12286400" cy="45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41"/>
          <p:cNvSpPr txBox="1">
            <a:spLocks noGrp="1"/>
          </p:cNvSpPr>
          <p:nvPr>
            <p:ph type="subTitle" idx="1"/>
          </p:nvPr>
        </p:nvSpPr>
        <p:spPr>
          <a:xfrm>
            <a:off x="1695847" y="9308787"/>
            <a:ext cx="14344267" cy="23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3pPr>
            <a:lvl4pPr lvl="3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81" name="Google Shape;181;p41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41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3" name="Google Shape;183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205780" y="913387"/>
            <a:ext cx="5226243" cy="5416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 type="obj">
  <p:cSld name="OBJECT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42"/>
          <p:cNvSpPr/>
          <p:nvPr/>
        </p:nvSpPr>
        <p:spPr>
          <a:xfrm>
            <a:off x="50103" y="564204"/>
            <a:ext cx="24390351" cy="5466945"/>
          </a:xfrm>
          <a:custGeom>
            <a:avLst/>
            <a:gdLst/>
            <a:ahLst/>
            <a:cxnLst/>
            <a:rect l="l" t="t" r="r" b="b"/>
            <a:pathLst>
              <a:path w="24387176" h="5466945" extrusionOk="0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940"/>
            </a:schemeClr>
          </a:solidFill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42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657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42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188" name="Google Shape;188;p42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42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0" name="Google Shape;190;p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91356" y="730251"/>
            <a:ext cx="2438083" cy="2526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ection Header" type="secHead">
  <p:cSld name="SECTION_HEADER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4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" y="0"/>
            <a:ext cx="24380818" cy="1371421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43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14645107" cy="57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43"/>
          <p:cNvSpPr txBox="1"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500"/>
              <a:buNone/>
              <a:defRPr sz="35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43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6" name="Google Shape;196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205780" y="794856"/>
            <a:ext cx="5226243" cy="5416789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43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4"/>
          <p:cNvSpPr/>
          <p:nvPr/>
        </p:nvSpPr>
        <p:spPr>
          <a:xfrm>
            <a:off x="861219" y="3595738"/>
            <a:ext cx="25129672" cy="8532000"/>
          </a:xfrm>
          <a:prstGeom prst="roundRect">
            <a:avLst>
              <a:gd name="adj" fmla="val 668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44"/>
          <p:cNvSpPr txBox="1">
            <a:spLocks noGrp="1"/>
          </p:cNvSpPr>
          <p:nvPr>
            <p:ph type="ctrTitle"/>
          </p:nvPr>
        </p:nvSpPr>
        <p:spPr>
          <a:xfrm>
            <a:off x="1695847" y="4203903"/>
            <a:ext cx="12286400" cy="45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44"/>
          <p:cNvSpPr txBox="1">
            <a:spLocks noGrp="1"/>
          </p:cNvSpPr>
          <p:nvPr>
            <p:ph type="subTitle" idx="1"/>
          </p:nvPr>
        </p:nvSpPr>
        <p:spPr>
          <a:xfrm>
            <a:off x="1695847" y="9308787"/>
            <a:ext cx="14344267" cy="23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/>
            </a:lvl3pPr>
            <a:lvl4pPr lvl="3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02" name="Google Shape;202;p44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>
                <a:solidFill>
                  <a:schemeClr val="lt1"/>
                </a:solidFill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44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 rtl="0">
              <a:spcBef>
                <a:spcPts val="0"/>
              </a:spcBef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 rtl="0">
              <a:spcBef>
                <a:spcPts val="0"/>
              </a:spcBef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 rtl="0">
              <a:spcBef>
                <a:spcPts val="0"/>
              </a:spcBef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 rtl="0">
              <a:spcBef>
                <a:spcPts val="0"/>
              </a:spcBef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 rtl="0">
              <a:spcBef>
                <a:spcPts val="0"/>
              </a:spcBef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 rtl="0">
              <a:spcBef>
                <a:spcPts val="0"/>
              </a:spcBef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 rtl="0">
              <a:spcBef>
                <a:spcPts val="0"/>
              </a:spcBef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 rtl="0">
              <a:spcBef>
                <a:spcPts val="0"/>
              </a:spcBef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4" name="Google Shape;204;p44"/>
          <p:cNvSpPr/>
          <p:nvPr/>
        </p:nvSpPr>
        <p:spPr>
          <a:xfrm>
            <a:off x="16183637" y="9013230"/>
            <a:ext cx="3258024" cy="3257600"/>
          </a:xfrm>
          <a:prstGeom prst="ellipse">
            <a:avLst/>
          </a:prstGeom>
          <a:noFill/>
          <a:ln w="14605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44"/>
          <p:cNvSpPr/>
          <p:nvPr/>
        </p:nvSpPr>
        <p:spPr>
          <a:xfrm>
            <a:off x="21320100" y="4425142"/>
            <a:ext cx="3608470" cy="3608800"/>
          </a:xfrm>
          <a:prstGeom prst="ellipse">
            <a:avLst/>
          </a:prstGeom>
          <a:noFill/>
          <a:ln w="152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44"/>
          <p:cNvSpPr/>
          <p:nvPr/>
        </p:nvSpPr>
        <p:spPr>
          <a:xfrm>
            <a:off x="17762247" y="5257042"/>
            <a:ext cx="5917570" cy="5917600"/>
          </a:xfrm>
          <a:prstGeom prst="ellipse">
            <a:avLst/>
          </a:prstGeom>
          <a:noFill/>
          <a:ln w="152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44"/>
          <p:cNvSpPr/>
          <p:nvPr/>
        </p:nvSpPr>
        <p:spPr>
          <a:xfrm>
            <a:off x="16489928" y="351150"/>
            <a:ext cx="6658467" cy="6658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4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205780" y="906822"/>
            <a:ext cx="5226243" cy="54167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5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914463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45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212" name="Google Shape;212;p45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3" name="Google Shape;213;p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91356" y="730251"/>
            <a:ext cx="2438083" cy="2526972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45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6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13937014" cy="57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b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46"/>
          <p:cNvSpPr txBox="1"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500"/>
              <a:buNone/>
              <a:defRPr sz="3500">
                <a:solidFill>
                  <a:srgbClr val="888888"/>
                </a:solidFill>
              </a:defRPr>
            </a:lvl3pPr>
            <a:lvl4pPr marL="1828800" lvl="3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46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9" name="Google Shape;219;p4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205780" y="794856"/>
            <a:ext cx="5226243" cy="5416789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46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47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9260908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47"/>
          <p:cNvSpPr txBox="1">
            <a:spLocks noGrp="1"/>
          </p:cNvSpPr>
          <p:nvPr>
            <p:ph type="body" idx="1"/>
          </p:nvPr>
        </p:nvSpPr>
        <p:spPr>
          <a:xfrm>
            <a:off x="1676618" y="3651250"/>
            <a:ext cx="10364549" cy="87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224" name="Google Shape;224;p47"/>
          <p:cNvSpPr txBox="1">
            <a:spLocks noGrp="1"/>
          </p:cNvSpPr>
          <p:nvPr>
            <p:ph type="body" idx="2"/>
          </p:nvPr>
        </p:nvSpPr>
        <p:spPr>
          <a:xfrm>
            <a:off x="12346008" y="3651250"/>
            <a:ext cx="10364549" cy="87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225" name="Google Shape;225;p47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6" name="Google Shape;226;p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91356" y="730251"/>
            <a:ext cx="2438083" cy="2526972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47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8"/>
          <p:cNvSpPr txBox="1">
            <a:spLocks noGrp="1"/>
          </p:cNvSpPr>
          <p:nvPr>
            <p:ph type="title"/>
          </p:nvPr>
        </p:nvSpPr>
        <p:spPr>
          <a:xfrm>
            <a:off x="1679795" y="730251"/>
            <a:ext cx="19052881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48"/>
          <p:cNvSpPr txBox="1">
            <a:spLocks noGrp="1"/>
          </p:cNvSpPr>
          <p:nvPr>
            <p:ph type="body" idx="1"/>
          </p:nvPr>
        </p:nvSpPr>
        <p:spPr>
          <a:xfrm>
            <a:off x="1679796" y="3362326"/>
            <a:ext cx="10317343" cy="1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1pPr>
            <a:lvl2pPr marL="914400" lvl="1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/>
            </a:lvl2pPr>
            <a:lvl3pPr marL="1371600" lvl="2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 b="1"/>
            </a:lvl3pPr>
            <a:lvl4pPr marL="1828800" lvl="3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4pPr>
            <a:lvl5pPr marL="2286000" lvl="4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5pPr>
            <a:lvl6pPr marL="2743200" lvl="5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6pPr>
            <a:lvl7pPr marL="3200400" lvl="6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7pPr>
            <a:lvl8pPr marL="3657600" lvl="7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8pPr>
            <a:lvl9pPr marL="4114800" lvl="8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9pPr>
          </a:lstStyle>
          <a:p>
            <a:endParaRPr/>
          </a:p>
        </p:txBody>
      </p:sp>
      <p:sp>
        <p:nvSpPr>
          <p:cNvPr id="231" name="Google Shape;231;p48"/>
          <p:cNvSpPr txBox="1">
            <a:spLocks noGrp="1"/>
          </p:cNvSpPr>
          <p:nvPr>
            <p:ph type="body" idx="2"/>
          </p:nvPr>
        </p:nvSpPr>
        <p:spPr>
          <a:xfrm>
            <a:off x="1679796" y="5010150"/>
            <a:ext cx="10317343" cy="7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232" name="Google Shape;232;p48"/>
          <p:cNvSpPr txBox="1">
            <a:spLocks noGrp="1"/>
          </p:cNvSpPr>
          <p:nvPr>
            <p:ph type="body" idx="3"/>
          </p:nvPr>
        </p:nvSpPr>
        <p:spPr>
          <a:xfrm>
            <a:off x="12346007" y="3362326"/>
            <a:ext cx="10367750" cy="1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b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1pPr>
            <a:lvl2pPr marL="914400" lvl="1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/>
            </a:lvl2pPr>
            <a:lvl3pPr marL="1371600" lvl="2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500"/>
              <a:buNone/>
              <a:defRPr sz="3500" b="1"/>
            </a:lvl3pPr>
            <a:lvl4pPr marL="1828800" lvl="3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4pPr>
            <a:lvl5pPr marL="2286000" lvl="4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5pPr>
            <a:lvl6pPr marL="2743200" lvl="5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6pPr>
            <a:lvl7pPr marL="3200400" lvl="6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7pPr>
            <a:lvl8pPr marL="3657600" lvl="7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8pPr>
            <a:lvl9pPr marL="4114800" lvl="8" indent="-228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9pPr>
          </a:lstStyle>
          <a:p>
            <a:endParaRPr/>
          </a:p>
        </p:txBody>
      </p:sp>
      <p:sp>
        <p:nvSpPr>
          <p:cNvPr id="233" name="Google Shape;233;p48"/>
          <p:cNvSpPr txBox="1">
            <a:spLocks noGrp="1"/>
          </p:cNvSpPr>
          <p:nvPr>
            <p:ph type="body" idx="4"/>
          </p:nvPr>
        </p:nvSpPr>
        <p:spPr>
          <a:xfrm>
            <a:off x="12346007" y="5010150"/>
            <a:ext cx="10367750" cy="736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lvl="0" indent="-34925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1pPr>
            <a:lvl2pPr marL="914400" lvl="1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2pPr>
            <a:lvl3pPr marL="1371600" lvl="2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3pPr>
            <a:lvl4pPr marL="1828800" lvl="3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4pPr>
            <a:lvl5pPr marL="2286000" lvl="4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5pPr>
            <a:lvl6pPr marL="2743200" lvl="5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6pPr>
            <a:lvl7pPr marL="3200400" lvl="6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7pPr>
            <a:lvl8pPr marL="3657600" lvl="7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8pPr>
            <a:lvl9pPr marL="4114800" lvl="8" indent="-3492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  <a:defRPr/>
            </a:lvl9pPr>
          </a:lstStyle>
          <a:p>
            <a:endParaRPr/>
          </a:p>
        </p:txBody>
      </p:sp>
      <p:sp>
        <p:nvSpPr>
          <p:cNvPr id="234" name="Google Shape;234;p48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5" name="Google Shape;235;p4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91356" y="730251"/>
            <a:ext cx="2438083" cy="2526972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48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9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9092886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49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0" name="Google Shape;240;p4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91356" y="730251"/>
            <a:ext cx="2438083" cy="2526972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9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0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4" name="Google Shape;244;p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91356" y="730251"/>
            <a:ext cx="2438083" cy="2526972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50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subTitle" idx="1"/>
          </p:nvPr>
        </p:nvSpPr>
        <p:spPr>
          <a:xfrm>
            <a:off x="1676520" y="730080"/>
            <a:ext cx="19092960" cy="12288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body" idx="3"/>
          </p:nvPr>
        </p:nvSpPr>
        <p:spPr>
          <a:xfrm>
            <a:off x="12193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body" idx="3"/>
          </p:nvPr>
        </p:nvSpPr>
        <p:spPr>
          <a:xfrm>
            <a:off x="12465720" y="736452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body" idx="2"/>
          </p:nvPr>
        </p:nvSpPr>
        <p:spPr>
          <a:xfrm>
            <a:off x="12465720" y="3209400"/>
            <a:ext cx="107103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3"/>
          </p:nvPr>
        </p:nvSpPr>
        <p:spPr>
          <a:xfrm>
            <a:off x="1219320" y="7364520"/>
            <a:ext cx="21947760" cy="37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440" y="0"/>
            <a:ext cx="24383520" cy="1371564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/>
          <p:nvPr/>
        </p:nvSpPr>
        <p:spPr>
          <a:xfrm>
            <a:off x="861120" y="3595680"/>
            <a:ext cx="25129440" cy="8531280"/>
          </a:xfrm>
          <a:custGeom>
            <a:avLst/>
            <a:gdLst/>
            <a:ahLst/>
            <a:cxnLst/>
            <a:rect l="l" t="t" r="r" b="b"/>
            <a:pathLst>
              <a:path w="25129909" h="8531688" extrusionOk="0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803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695960" y="4204080"/>
            <a:ext cx="12285720" cy="451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8078400" y="12712680"/>
            <a:ext cx="8230320" cy="729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17223480" y="12712680"/>
            <a:ext cx="5486760" cy="729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7205840" y="913320"/>
            <a:ext cx="5226480" cy="541728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440" y="0"/>
            <a:ext cx="24383520" cy="1371564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/>
          <p:nvPr/>
        </p:nvSpPr>
        <p:spPr>
          <a:xfrm>
            <a:off x="50040" y="564120"/>
            <a:ext cx="24386760" cy="5466600"/>
          </a:xfrm>
          <a:custGeom>
            <a:avLst/>
            <a:gdLst/>
            <a:ahLst/>
            <a:cxnLst/>
            <a:rect l="l" t="t" r="r" b="b"/>
            <a:pathLst>
              <a:path w="24387176" h="5466945" extrusionOk="0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941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body" idx="1"/>
          </p:nvPr>
        </p:nvSpPr>
        <p:spPr>
          <a:xfrm>
            <a:off x="1676520" y="3651120"/>
            <a:ext cx="21033720" cy="8702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ftr" idx="11"/>
          </p:nvPr>
        </p:nvSpPr>
        <p:spPr>
          <a:xfrm>
            <a:off x="8078400" y="12712680"/>
            <a:ext cx="8230320" cy="729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ldNum" idx="12"/>
          </p:nvPr>
        </p:nvSpPr>
        <p:spPr>
          <a:xfrm>
            <a:off x="17223480" y="12712680"/>
            <a:ext cx="5486760" cy="729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21491280" y="730080"/>
            <a:ext cx="2437920" cy="252684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>
            <a:spLocks noGrp="1"/>
          </p:cNvSpPr>
          <p:nvPr>
            <p:ph type="title"/>
          </p:nvPr>
        </p:nvSpPr>
        <p:spPr>
          <a:xfrm>
            <a:off x="1676520" y="730080"/>
            <a:ext cx="1909296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ftr" idx="11"/>
          </p:nvPr>
        </p:nvSpPr>
        <p:spPr>
          <a:xfrm>
            <a:off x="8078400" y="12712680"/>
            <a:ext cx="8230320" cy="729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0" name="Google Shape;120;p27"/>
          <p:cNvSpPr txBox="1">
            <a:spLocks noGrp="1"/>
          </p:cNvSpPr>
          <p:nvPr>
            <p:ph type="sldNum" idx="12"/>
          </p:nvPr>
        </p:nvSpPr>
        <p:spPr>
          <a:xfrm>
            <a:off x="17223480" y="12712680"/>
            <a:ext cx="5486760" cy="729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21" name="Google Shape;121;p27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1491280" y="730080"/>
            <a:ext cx="2437920" cy="252684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7"/>
          <p:cNvSpPr txBox="1">
            <a:spLocks noGrp="1"/>
          </p:cNvSpPr>
          <p:nvPr>
            <p:ph type="body" idx="1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0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21033938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  <a:defRPr sz="8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2pPr>
            <a:lvl3pPr lvl="2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3pPr>
            <a:lvl4pPr lvl="3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4pPr>
            <a:lvl5pPr lvl="4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5pPr>
            <a:lvl6pPr lvl="5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8pPr>
            <a:lvl9pPr lvl="8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/>
            </a:lvl9pPr>
          </a:lstStyle>
          <a:p>
            <a:endParaRPr/>
          </a:p>
        </p:txBody>
      </p:sp>
      <p:sp>
        <p:nvSpPr>
          <p:cNvPr id="173" name="Google Shape;173;p40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>
            <a:lvl1pPr marL="457200" marR="0" lvl="0" indent="-584200" algn="l" rtl="0">
              <a:lnSpc>
                <a:spcPct val="90000"/>
              </a:lnSpc>
              <a:spcBef>
                <a:spcPts val="19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sz="5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508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Char char="•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508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Char char="•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508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Char char="•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508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Char char="•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508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Char char="•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508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Char char="•"/>
              <a:defRPr sz="3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4" name="Google Shape;174;p40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5" name="Google Shape;175;p40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300"/>
              <a:buNone/>
              <a:defRPr sz="1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jaloop/project/issues/2720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jaloop/project/issues/272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jaloop/project/issues/2447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EJme7Db6d2VWb8yigH-56WirFjfzNqoi5Oc_g-Q2b-w/edit?usp=shari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kubernetes.io/release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jaloop/project/issues/2448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Relationship Id="rId4" Type="http://schemas.openxmlformats.org/officeDocument/2006/relationships/hyperlink" Target="https://github.com/mojaloop/project/issues/244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1"/>
          <p:cNvSpPr txBox="1"/>
          <p:nvPr/>
        </p:nvSpPr>
        <p:spPr>
          <a:xfrm>
            <a:off x="1695960" y="4204080"/>
            <a:ext cx="12285720" cy="4519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b="1">
                <a:solidFill>
                  <a:srgbClr val="FFFFFF"/>
                </a:solidFill>
              </a:rPr>
              <a:t>Mojaloop infrastructure Update </a:t>
            </a:r>
            <a:endParaRPr sz="120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51"/>
          <p:cNvSpPr txBox="1"/>
          <p:nvPr/>
        </p:nvSpPr>
        <p:spPr>
          <a:xfrm>
            <a:off x="1695947" y="9308875"/>
            <a:ext cx="184608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</a:rPr>
              <a:t>July 2022</a:t>
            </a:r>
            <a:endParaRPr sz="4800">
              <a:solidFill>
                <a:srgbClr val="FFFFFF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FFFF"/>
                </a:solidFill>
              </a:rPr>
              <a:t>Tom Daly (Crosslake Technolgies) , David Fry (ModusBox) </a:t>
            </a:r>
            <a:endParaRPr sz="4800">
              <a:solidFill>
                <a:srgbClr val="FFFFFF"/>
              </a:solidFill>
            </a:endParaRPr>
          </a:p>
        </p:txBody>
      </p:sp>
      <p:sp>
        <p:nvSpPr>
          <p:cNvPr id="252" name="Google Shape;252;p51"/>
          <p:cNvSpPr txBox="1"/>
          <p:nvPr/>
        </p:nvSpPr>
        <p:spPr>
          <a:xfrm>
            <a:off x="17223480" y="12712680"/>
            <a:ext cx="5486760" cy="729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2400" b="0" i="0" u="none" strike="noStrike" cap="non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60"/>
          <p:cNvSpPr txBox="1"/>
          <p:nvPr/>
        </p:nvSpPr>
        <p:spPr>
          <a:xfrm>
            <a:off x="720094" y="185760"/>
            <a:ext cx="219735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strike="noStrike">
                <a:latin typeface="Arial"/>
                <a:ea typeface="Arial"/>
                <a:cs typeface="Arial"/>
                <a:sym typeface="Arial"/>
              </a:rPr>
              <a:t>mini-loop </a:t>
            </a:r>
            <a:r>
              <a:rPr lang="en-US" sz="6000" b="1"/>
              <a:t>solution today</a:t>
            </a:r>
            <a:r>
              <a:rPr lang="en-US" sz="6000"/>
              <a:t> </a:t>
            </a:r>
            <a:r>
              <a:rPr lang="en-US" sz="6000" b="0" strike="noStrike">
                <a:latin typeface="Arial"/>
                <a:ea typeface="Arial"/>
                <a:cs typeface="Arial"/>
                <a:sym typeface="Arial"/>
              </a:rPr>
              <a:t> </a:t>
            </a:r>
            <a:endParaRPr sz="6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60"/>
          <p:cNvSpPr txBox="1"/>
          <p:nvPr/>
        </p:nvSpPr>
        <p:spPr>
          <a:xfrm>
            <a:off x="287287" y="2248650"/>
            <a:ext cx="18362400" cy="1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mini-loop branch (k8sv1.24) will be mini-loop v4.0 </a:t>
            </a:r>
            <a:r>
              <a:rPr lang="en-US" sz="4400"/>
              <a:t>by Aug 2022</a:t>
            </a:r>
            <a:endParaRPr sz="32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60"/>
          <p:cNvSpPr txBox="1"/>
          <p:nvPr/>
        </p:nvSpPr>
        <p:spPr>
          <a:xfrm>
            <a:off x="287287" y="4408138"/>
            <a:ext cx="14164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/>
              <a:t>Mini-loop automation : 3 steps to running Mojaloop</a:t>
            </a:r>
            <a:r>
              <a:rPr lang="en-US" sz="3500"/>
              <a:t> </a:t>
            </a:r>
            <a:endParaRPr sz="3500"/>
          </a:p>
        </p:txBody>
      </p:sp>
      <p:sp>
        <p:nvSpPr>
          <p:cNvPr id="322" name="Google Shape;322;p60"/>
          <p:cNvSpPr txBox="1"/>
          <p:nvPr/>
        </p:nvSpPr>
        <p:spPr>
          <a:xfrm>
            <a:off x="581726" y="6669400"/>
            <a:ext cx="1791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60"/>
          <p:cNvSpPr/>
          <p:nvPr/>
        </p:nvSpPr>
        <p:spPr>
          <a:xfrm>
            <a:off x="461180" y="5929350"/>
            <a:ext cx="447875" cy="12196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Arial"/>
              </a:rPr>
              <a:t>1</a:t>
            </a:r>
          </a:p>
        </p:txBody>
      </p:sp>
      <p:sp>
        <p:nvSpPr>
          <p:cNvPr id="324" name="Google Shape;324;p60"/>
          <p:cNvSpPr/>
          <p:nvPr/>
        </p:nvSpPr>
        <p:spPr>
          <a:xfrm>
            <a:off x="10889118" y="5841375"/>
            <a:ext cx="804129" cy="1219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Arial"/>
              </a:rPr>
              <a:t>2</a:t>
            </a:r>
          </a:p>
        </p:txBody>
      </p:sp>
      <p:sp>
        <p:nvSpPr>
          <p:cNvPr id="325" name="Google Shape;325;p60"/>
          <p:cNvSpPr txBox="1"/>
          <p:nvPr/>
        </p:nvSpPr>
        <p:spPr>
          <a:xfrm>
            <a:off x="1390606" y="6222138"/>
            <a:ext cx="6135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Git clone mini-loop repo </a:t>
            </a:r>
            <a:endParaRPr sz="3600"/>
          </a:p>
        </p:txBody>
      </p:sp>
      <p:sp>
        <p:nvSpPr>
          <p:cNvPr id="326" name="Google Shape;326;p60"/>
          <p:cNvSpPr txBox="1"/>
          <p:nvPr/>
        </p:nvSpPr>
        <p:spPr>
          <a:xfrm>
            <a:off x="1390606" y="9501900"/>
            <a:ext cx="53151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Run  miniloop-local-install.sh </a:t>
            </a:r>
            <a:endParaRPr sz="3600"/>
          </a:p>
        </p:txBody>
      </p:sp>
      <p:sp>
        <p:nvSpPr>
          <p:cNvPr id="327" name="Google Shape;327;p60"/>
          <p:cNvSpPr/>
          <p:nvPr/>
        </p:nvSpPr>
        <p:spPr>
          <a:xfrm>
            <a:off x="17176436" y="4308550"/>
            <a:ext cx="447900" cy="4894800"/>
          </a:xfrm>
          <a:prstGeom prst="leftBrace">
            <a:avLst>
              <a:gd name="adj1" fmla="val 50000"/>
              <a:gd name="adj2" fmla="val 50000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28" name="Google Shape;328;p60"/>
          <p:cNvSpPr txBox="1"/>
          <p:nvPr/>
        </p:nvSpPr>
        <p:spPr>
          <a:xfrm>
            <a:off x="7819918" y="7923350"/>
            <a:ext cx="9117300" cy="55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44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US" sz="3400"/>
              <a:t>clones the latest ML charts </a:t>
            </a:r>
            <a:endParaRPr sz="3400"/>
          </a:p>
          <a:p>
            <a:pPr marL="457200" lvl="0" indent="-444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US" sz="3400" b="1"/>
              <a:t>Modify charts in local repo to run with 1 db and latest k8s APIs </a:t>
            </a:r>
            <a:endParaRPr sz="3400" b="1"/>
          </a:p>
          <a:p>
            <a:pPr marL="457200" lvl="0" indent="-444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US" sz="3400">
                <a:solidFill>
                  <a:srgbClr val="C9211E"/>
                </a:solidFill>
              </a:rPr>
              <a:t>generates and uses a non-default database pw </a:t>
            </a:r>
            <a:r>
              <a:rPr lang="en-US" sz="3400"/>
              <a:t>(see #</a:t>
            </a:r>
            <a:r>
              <a:rPr lang="en-US" sz="3400" u="sng">
                <a:solidFill>
                  <a:schemeClr val="hlink"/>
                </a:solidFill>
                <a:hlinkClick r:id="rId3"/>
              </a:rPr>
              <a:t>2720</a:t>
            </a:r>
            <a:r>
              <a:rPr lang="en-US" sz="3400"/>
              <a:t> ) </a:t>
            </a:r>
            <a:endParaRPr sz="3400"/>
          </a:p>
          <a:p>
            <a:pPr marL="457200" lvl="0" indent="-444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US" sz="3400"/>
              <a:t>deploys a db with this pw</a:t>
            </a:r>
            <a:endParaRPr sz="3400"/>
          </a:p>
          <a:p>
            <a:pPr marL="457200" lvl="0" indent="-444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US" sz="3400"/>
              <a:t>deploys mojaloop </a:t>
            </a:r>
            <a:endParaRPr sz="3400"/>
          </a:p>
          <a:p>
            <a:pPr marL="457200" lvl="0" indent="-444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US" sz="3400"/>
              <a:t>performs end-point health checks and reports any issues</a:t>
            </a:r>
            <a:endParaRPr sz="3400"/>
          </a:p>
        </p:txBody>
      </p:sp>
      <p:sp>
        <p:nvSpPr>
          <p:cNvPr id="329" name="Google Shape;329;p60"/>
          <p:cNvSpPr/>
          <p:nvPr/>
        </p:nvSpPr>
        <p:spPr>
          <a:xfrm>
            <a:off x="287282" y="9164213"/>
            <a:ext cx="795657" cy="123997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solidFill>
                  <a:schemeClr val="lt2"/>
                </a:solidFill>
                <a:latin typeface="Arial"/>
              </a:rPr>
              <a:t>3</a:t>
            </a:r>
          </a:p>
        </p:txBody>
      </p:sp>
      <p:sp>
        <p:nvSpPr>
          <p:cNvPr id="330" name="Google Shape;330;p60"/>
          <p:cNvSpPr txBox="1"/>
          <p:nvPr/>
        </p:nvSpPr>
        <p:spPr>
          <a:xfrm>
            <a:off x="11931041" y="5668050"/>
            <a:ext cx="50076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Run k8s-install-current.sh </a:t>
            </a:r>
            <a:endParaRPr sz="3600"/>
          </a:p>
        </p:txBody>
      </p:sp>
      <p:sp>
        <p:nvSpPr>
          <p:cNvPr id="331" name="Google Shape;331;p60"/>
          <p:cNvSpPr/>
          <p:nvPr/>
        </p:nvSpPr>
        <p:spPr>
          <a:xfrm>
            <a:off x="6945254" y="8251900"/>
            <a:ext cx="447900" cy="4894800"/>
          </a:xfrm>
          <a:prstGeom prst="leftBrace">
            <a:avLst>
              <a:gd name="adj1" fmla="val 50000"/>
              <a:gd name="adj2" fmla="val 50000"/>
            </a:avLst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32" name="Google Shape;332;p60"/>
          <p:cNvSpPr txBox="1"/>
          <p:nvPr/>
        </p:nvSpPr>
        <p:spPr>
          <a:xfrm>
            <a:off x="17995693" y="4345900"/>
            <a:ext cx="5163300" cy="43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444500" algn="l" rtl="0"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US" sz="3400">
                <a:solidFill>
                  <a:schemeClr val="dk1"/>
                </a:solidFill>
              </a:rPr>
              <a:t>Takes care of OS and k8s pre-requisites</a:t>
            </a:r>
            <a:endParaRPr sz="3400"/>
          </a:p>
          <a:p>
            <a:pPr marL="457200" lvl="0" indent="-444500" algn="l" rtl="0"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US" sz="3400"/>
              <a:t>Installs microk8s or k3s  (user selected version)</a:t>
            </a:r>
            <a:endParaRPr sz="3400"/>
          </a:p>
          <a:p>
            <a:pPr marL="457200" lvl="0" indent="-444500" algn="l" rtl="0"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US" sz="3400"/>
              <a:t>Installs correct helm</a:t>
            </a:r>
            <a:endParaRPr sz="3400"/>
          </a:p>
          <a:p>
            <a:pPr marL="457200" lvl="0" indent="-444500" algn="l" rtl="0"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US" sz="3400"/>
              <a:t>Installs correct ingress</a:t>
            </a:r>
            <a:endParaRPr sz="3400"/>
          </a:p>
          <a:p>
            <a:pPr marL="457200" lvl="0" indent="-444500" algn="l" rtl="0">
              <a:spcBef>
                <a:spcPts val="0"/>
              </a:spcBef>
              <a:spcAft>
                <a:spcPts val="0"/>
              </a:spcAft>
              <a:buSzPts val="3400"/>
              <a:buChar char="●"/>
            </a:pPr>
            <a:r>
              <a:rPr lang="en-US" sz="3400"/>
              <a:t>Configures user env for k8s and Mojaloop </a:t>
            </a:r>
            <a:endParaRPr sz="3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1"/>
          <p:cNvSpPr/>
          <p:nvPr/>
        </p:nvSpPr>
        <p:spPr>
          <a:xfrm>
            <a:off x="141550" y="3488550"/>
            <a:ext cx="23363400" cy="9957600"/>
          </a:xfrm>
          <a:prstGeom prst="rect">
            <a:avLst/>
          </a:prstGeom>
          <a:solidFill>
            <a:srgbClr val="C9DAF8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61"/>
          <p:cNvSpPr txBox="1"/>
          <p:nvPr/>
        </p:nvSpPr>
        <p:spPr>
          <a:xfrm>
            <a:off x="720094" y="185760"/>
            <a:ext cx="219735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strike="noStrike">
                <a:latin typeface="Arial"/>
                <a:ea typeface="Arial"/>
                <a:cs typeface="Arial"/>
                <a:sym typeface="Arial"/>
              </a:rPr>
              <a:t>mini-loop </a:t>
            </a:r>
            <a:r>
              <a:rPr lang="en-US" sz="6000" b="1"/>
              <a:t>facilitates testing </a:t>
            </a:r>
            <a:r>
              <a:rPr lang="en-US" sz="6000"/>
              <a:t> </a:t>
            </a:r>
            <a:r>
              <a:rPr lang="en-US" sz="6000" b="0" strike="noStrike">
                <a:latin typeface="Arial"/>
                <a:ea typeface="Arial"/>
                <a:cs typeface="Arial"/>
                <a:sym typeface="Arial"/>
              </a:rPr>
              <a:t> </a:t>
            </a:r>
            <a:endParaRPr sz="6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61"/>
          <p:cNvSpPr txBox="1"/>
          <p:nvPr/>
        </p:nvSpPr>
        <p:spPr>
          <a:xfrm>
            <a:off x="287287" y="2248650"/>
            <a:ext cx="18362400" cy="1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Across OS, across kubernetes release and kubernetes distribution </a:t>
            </a:r>
            <a:endParaRPr sz="32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0" name="Google Shape;340;p61"/>
          <p:cNvGrpSpPr/>
          <p:nvPr/>
        </p:nvGrpSpPr>
        <p:grpSpPr>
          <a:xfrm>
            <a:off x="287282" y="4308550"/>
            <a:ext cx="22871711" cy="9137500"/>
            <a:chOff x="287282" y="4308550"/>
            <a:chExt cx="22871711" cy="9137500"/>
          </a:xfrm>
        </p:grpSpPr>
        <p:sp>
          <p:nvSpPr>
            <p:cNvPr id="341" name="Google Shape;341;p61"/>
            <p:cNvSpPr txBox="1"/>
            <p:nvPr/>
          </p:nvSpPr>
          <p:spPr>
            <a:xfrm>
              <a:off x="287287" y="4408138"/>
              <a:ext cx="14164500" cy="723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500" b="1"/>
                <a:t>Mini-loop automation : 3 steps to running Mojaloop</a:t>
              </a:r>
              <a:r>
                <a:rPr lang="en-US" sz="3500"/>
                <a:t> </a:t>
              </a:r>
              <a:endParaRPr sz="3500"/>
            </a:p>
          </p:txBody>
        </p:sp>
        <p:sp>
          <p:nvSpPr>
            <p:cNvPr id="342" name="Google Shape;342;p61"/>
            <p:cNvSpPr txBox="1"/>
            <p:nvPr/>
          </p:nvSpPr>
          <p:spPr>
            <a:xfrm>
              <a:off x="581726" y="6669400"/>
              <a:ext cx="1791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61"/>
            <p:cNvSpPr/>
            <p:nvPr/>
          </p:nvSpPr>
          <p:spPr>
            <a:xfrm>
              <a:off x="461180" y="5929350"/>
              <a:ext cx="447875" cy="1219624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0" i="0"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lt2"/>
                  </a:solidFill>
                  <a:latin typeface="Arial"/>
                </a:rPr>
                <a:t>1</a:t>
              </a:r>
            </a:p>
          </p:txBody>
        </p:sp>
        <p:sp>
          <p:nvSpPr>
            <p:cNvPr id="344" name="Google Shape;344;p61"/>
            <p:cNvSpPr/>
            <p:nvPr/>
          </p:nvSpPr>
          <p:spPr>
            <a:xfrm>
              <a:off x="10889118" y="5841375"/>
              <a:ext cx="804129" cy="1219625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0" i="0"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lt2"/>
                  </a:solidFill>
                  <a:latin typeface="Arial"/>
                </a:rPr>
                <a:t>2</a:t>
              </a:r>
            </a:p>
          </p:txBody>
        </p:sp>
        <p:sp>
          <p:nvSpPr>
            <p:cNvPr id="345" name="Google Shape;345;p61"/>
            <p:cNvSpPr txBox="1"/>
            <p:nvPr/>
          </p:nvSpPr>
          <p:spPr>
            <a:xfrm>
              <a:off x="1390606" y="6222138"/>
              <a:ext cx="6135000" cy="73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/>
                <a:t>Git clone mini-loop repo </a:t>
              </a:r>
              <a:endParaRPr sz="3600"/>
            </a:p>
          </p:txBody>
        </p:sp>
        <p:sp>
          <p:nvSpPr>
            <p:cNvPr id="346" name="Google Shape;346;p61"/>
            <p:cNvSpPr txBox="1"/>
            <p:nvPr/>
          </p:nvSpPr>
          <p:spPr>
            <a:xfrm>
              <a:off x="1390606" y="9501900"/>
              <a:ext cx="5315100" cy="129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/>
                <a:t>Run  miniloop-local-install.sh </a:t>
              </a:r>
              <a:endParaRPr sz="3600"/>
            </a:p>
          </p:txBody>
        </p:sp>
        <p:sp>
          <p:nvSpPr>
            <p:cNvPr id="347" name="Google Shape;347;p61"/>
            <p:cNvSpPr/>
            <p:nvPr/>
          </p:nvSpPr>
          <p:spPr>
            <a:xfrm>
              <a:off x="17176436" y="4308550"/>
              <a:ext cx="447900" cy="4894800"/>
            </a:xfrm>
            <a:prstGeom prst="leftBrace">
              <a:avLst>
                <a:gd name="adj1" fmla="val 50000"/>
                <a:gd name="adj2" fmla="val 50000"/>
              </a:avLst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348" name="Google Shape;348;p61"/>
            <p:cNvSpPr txBox="1"/>
            <p:nvPr/>
          </p:nvSpPr>
          <p:spPr>
            <a:xfrm>
              <a:off x="7819918" y="7923350"/>
              <a:ext cx="9117300" cy="552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57200" lvl="0" indent="-444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3400"/>
                <a:buChar char="●"/>
              </a:pPr>
              <a:r>
                <a:rPr lang="en-US" sz="3400"/>
                <a:t>clones the latest ML charts </a:t>
              </a:r>
              <a:endParaRPr sz="3400"/>
            </a:p>
            <a:p>
              <a:pPr marL="457200" lvl="0" indent="-444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3400"/>
                <a:buChar char="●"/>
              </a:pPr>
              <a:r>
                <a:rPr lang="en-US" sz="3400" b="1"/>
                <a:t>Modify charts in local helm repo to run with 1 db and latest k8s APIs </a:t>
              </a:r>
              <a:endParaRPr sz="3400" b="1"/>
            </a:p>
            <a:p>
              <a:pPr marL="457200" lvl="0" indent="-444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3400"/>
                <a:buChar char="●"/>
              </a:pPr>
              <a:r>
                <a:rPr lang="en-US" sz="3400">
                  <a:solidFill>
                    <a:srgbClr val="C9211E"/>
                  </a:solidFill>
                </a:rPr>
                <a:t>generates and uses a non-default database pw </a:t>
              </a:r>
              <a:r>
                <a:rPr lang="en-US" sz="3400"/>
                <a:t>(see #</a:t>
              </a:r>
              <a:r>
                <a:rPr lang="en-US" sz="3400" u="sng">
                  <a:solidFill>
                    <a:schemeClr val="hlink"/>
                  </a:solidFill>
                  <a:hlinkClick r:id="rId3"/>
                </a:rPr>
                <a:t>2720</a:t>
              </a:r>
              <a:r>
                <a:rPr lang="en-US" sz="3400"/>
                <a:t> ) </a:t>
              </a:r>
              <a:endParaRPr sz="3400"/>
            </a:p>
            <a:p>
              <a:pPr marL="457200" lvl="0" indent="-444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3400"/>
                <a:buChar char="●"/>
              </a:pPr>
              <a:r>
                <a:rPr lang="en-US" sz="3400"/>
                <a:t>deploys a db with this pw</a:t>
              </a:r>
              <a:endParaRPr sz="3400"/>
            </a:p>
            <a:p>
              <a:pPr marL="457200" lvl="0" indent="-444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3400"/>
                <a:buChar char="●"/>
              </a:pPr>
              <a:r>
                <a:rPr lang="en-US" sz="3400"/>
                <a:t>deploys mojaloop </a:t>
              </a:r>
              <a:endParaRPr sz="3400"/>
            </a:p>
            <a:p>
              <a:pPr marL="457200" lvl="0" indent="-4445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3400"/>
                <a:buChar char="●"/>
              </a:pPr>
              <a:r>
                <a:rPr lang="en-US" sz="3400"/>
                <a:t>performs end-point health checks and reports any issues</a:t>
              </a:r>
              <a:endParaRPr sz="3400"/>
            </a:p>
          </p:txBody>
        </p:sp>
        <p:sp>
          <p:nvSpPr>
            <p:cNvPr id="349" name="Google Shape;349;p61"/>
            <p:cNvSpPr/>
            <p:nvPr/>
          </p:nvSpPr>
          <p:spPr>
            <a:xfrm>
              <a:off x="287282" y="9164213"/>
              <a:ext cx="795657" cy="1239979"/>
            </a:xfrm>
            <a:prstGeom prst="rect">
              <a:avLst/>
            </a:prstGeom>
          </p:spPr>
          <p:txBody>
            <a:bodyPr>
              <a:prstTxWarp prst="textPlain">
                <a:avLst/>
              </a:prstTxWarp>
            </a:bodyPr>
            <a:lstStyle/>
            <a:p>
              <a:pPr lvl="0" algn="ctr"/>
              <a:r>
                <a:rPr b="0" i="0"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  <a:solidFill>
                    <a:schemeClr val="lt2"/>
                  </a:solidFill>
                  <a:latin typeface="Arial"/>
                </a:rPr>
                <a:t>3</a:t>
              </a:r>
            </a:p>
          </p:txBody>
        </p:sp>
        <p:sp>
          <p:nvSpPr>
            <p:cNvPr id="350" name="Google Shape;350;p61"/>
            <p:cNvSpPr txBox="1"/>
            <p:nvPr/>
          </p:nvSpPr>
          <p:spPr>
            <a:xfrm>
              <a:off x="11929653" y="6157950"/>
              <a:ext cx="5007600" cy="1293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/>
                <a:t>Run k8s-current-install.sh </a:t>
              </a:r>
              <a:endParaRPr sz="3600"/>
            </a:p>
          </p:txBody>
        </p:sp>
        <p:sp>
          <p:nvSpPr>
            <p:cNvPr id="351" name="Google Shape;351;p61"/>
            <p:cNvSpPr/>
            <p:nvPr/>
          </p:nvSpPr>
          <p:spPr>
            <a:xfrm>
              <a:off x="6945254" y="8251900"/>
              <a:ext cx="447900" cy="4894800"/>
            </a:xfrm>
            <a:prstGeom prst="leftBrace">
              <a:avLst>
                <a:gd name="adj1" fmla="val 50000"/>
                <a:gd name="adj2" fmla="val 50000"/>
              </a:avLst>
            </a:prstGeom>
            <a:noFill/>
            <a:ln w="3810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sp>
          <p:nvSpPr>
            <p:cNvPr id="352" name="Google Shape;352;p61"/>
            <p:cNvSpPr txBox="1"/>
            <p:nvPr/>
          </p:nvSpPr>
          <p:spPr>
            <a:xfrm>
              <a:off x="17995693" y="4345900"/>
              <a:ext cx="5163300" cy="437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457200" lvl="0" indent="-444500" algn="l" rtl="0">
                <a:spcBef>
                  <a:spcPts val="0"/>
                </a:spcBef>
                <a:spcAft>
                  <a:spcPts val="0"/>
                </a:spcAft>
                <a:buSzPts val="3400"/>
                <a:buChar char="●"/>
              </a:pPr>
              <a:r>
                <a:rPr lang="en-US" sz="3400"/>
                <a:t>Installs microk8s or k3s  (user selected version)</a:t>
              </a:r>
              <a:endParaRPr sz="3400"/>
            </a:p>
            <a:p>
              <a:pPr marL="457200" lvl="0" indent="-444500" algn="l" rtl="0">
                <a:spcBef>
                  <a:spcPts val="0"/>
                </a:spcBef>
                <a:spcAft>
                  <a:spcPts val="0"/>
                </a:spcAft>
                <a:buSzPts val="3400"/>
                <a:buChar char="●"/>
              </a:pPr>
              <a:r>
                <a:rPr lang="en-US" sz="3400"/>
                <a:t>Takes care of OS and k8s pre-requisites</a:t>
              </a:r>
              <a:endParaRPr sz="3400"/>
            </a:p>
            <a:p>
              <a:pPr marL="457200" lvl="0" indent="-444500" algn="l" rtl="0">
                <a:spcBef>
                  <a:spcPts val="0"/>
                </a:spcBef>
                <a:spcAft>
                  <a:spcPts val="0"/>
                </a:spcAft>
                <a:buSzPts val="3400"/>
                <a:buChar char="●"/>
              </a:pPr>
              <a:r>
                <a:rPr lang="en-US" sz="3400"/>
                <a:t>Installs correct ingress </a:t>
              </a:r>
              <a:endParaRPr sz="3400"/>
            </a:p>
            <a:p>
              <a:pPr marL="457200" lvl="0" indent="-444500" algn="l" rtl="0">
                <a:spcBef>
                  <a:spcPts val="0"/>
                </a:spcBef>
                <a:spcAft>
                  <a:spcPts val="0"/>
                </a:spcAft>
                <a:buSzPts val="3400"/>
                <a:buChar char="●"/>
              </a:pPr>
              <a:r>
                <a:rPr lang="en-US" sz="3400"/>
                <a:t>Installs correct helm</a:t>
              </a:r>
              <a:endParaRPr sz="3400"/>
            </a:p>
            <a:p>
              <a:pPr marL="457200" lvl="0" indent="-444500" algn="l" rtl="0">
                <a:spcBef>
                  <a:spcPts val="0"/>
                </a:spcBef>
                <a:spcAft>
                  <a:spcPts val="0"/>
                </a:spcAft>
                <a:buSzPts val="3400"/>
                <a:buChar char="●"/>
              </a:pPr>
              <a:r>
                <a:rPr lang="en-US" sz="3400"/>
                <a:t>Configures user env for k8s and Mojaloop </a:t>
              </a:r>
              <a:endParaRPr sz="3400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2"/>
          <p:cNvSpPr txBox="1"/>
          <p:nvPr/>
        </p:nvSpPr>
        <p:spPr>
          <a:xfrm>
            <a:off x="720094" y="185760"/>
            <a:ext cx="219735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strike="noStrike">
                <a:latin typeface="Arial"/>
                <a:ea typeface="Arial"/>
                <a:cs typeface="Arial"/>
                <a:sym typeface="Arial"/>
              </a:rPr>
              <a:t>mini-loop </a:t>
            </a:r>
            <a:r>
              <a:rPr lang="en-US" sz="6000" b="1"/>
              <a:t>facilitates testing </a:t>
            </a:r>
            <a:r>
              <a:rPr lang="en-US" sz="6000"/>
              <a:t> </a:t>
            </a:r>
            <a:r>
              <a:rPr lang="en-US" sz="6000" b="0" strike="noStrike">
                <a:latin typeface="Arial"/>
                <a:ea typeface="Arial"/>
                <a:cs typeface="Arial"/>
                <a:sym typeface="Arial"/>
              </a:rPr>
              <a:t> </a:t>
            </a:r>
            <a:endParaRPr sz="6000" b="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8" name="Google Shape;358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9225" y="8565875"/>
            <a:ext cx="10670775" cy="4595352"/>
          </a:xfrm>
          <a:prstGeom prst="rect">
            <a:avLst/>
          </a:prstGeom>
          <a:noFill/>
          <a:ln>
            <a:noFill/>
          </a:ln>
        </p:spPr>
      </p:pic>
      <p:sp>
        <p:nvSpPr>
          <p:cNvPr id="359" name="Google Shape;359;p62"/>
          <p:cNvSpPr txBox="1"/>
          <p:nvPr/>
        </p:nvSpPr>
        <p:spPr>
          <a:xfrm>
            <a:off x="498125" y="1819350"/>
            <a:ext cx="73194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miniloop-test.sh - test harness for mojaloop deployment  </a:t>
            </a:r>
            <a:endParaRPr sz="3600"/>
          </a:p>
        </p:txBody>
      </p:sp>
      <p:sp>
        <p:nvSpPr>
          <p:cNvPr id="360" name="Google Shape;360;p62"/>
          <p:cNvSpPr txBox="1"/>
          <p:nvPr/>
        </p:nvSpPr>
        <p:spPr>
          <a:xfrm>
            <a:off x="498125" y="3311650"/>
            <a:ext cx="13338600" cy="44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/>
              <a:t>USAGE: ./miniloop-test.sh -m &lt;mode&gt; -u &lt;user&gt; -k &lt;k8s distro(s)&gt; [-t]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/>
              <a:t>Example 1 : ./miniloop-test.sh -m test_ml -u mluser # test both microk8s and k3s using user mluser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/>
              <a:t>Example 3 : ./miniloop-test.sh -m test_ml -k -u user k3s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/>
              <a:t> 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/>
              <a:t>Options: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/>
              <a:t>-m mode .................... test_ml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/>
              <a:t>-k kubernetes distro... </a:t>
            </a:r>
            <a:r>
              <a:rPr lang="en-US" sz="2300" b="1"/>
              <a:t>microk8s|k3s|both</a:t>
            </a:r>
            <a:r>
              <a:rPr lang="en-US" sz="2300"/>
              <a:t> (scope of tests)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-u user ....................... non root user to run helm and k8s commands and 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/>
              <a:t>                                     to own mojaloop deployment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300"/>
              <a:t>-t ................................. run helm tests  </a:t>
            </a:r>
            <a:endParaRPr sz="2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-h|H ............................. display this message</a:t>
            </a:r>
            <a:endParaRPr sz="2300"/>
          </a:p>
        </p:txBody>
      </p:sp>
      <p:pic>
        <p:nvPicPr>
          <p:cNvPr id="361" name="Google Shape;36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55775" y="7564775"/>
            <a:ext cx="10670775" cy="4595352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61075" y="5829650"/>
            <a:ext cx="10670775" cy="4595352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62"/>
          <p:cNvSpPr/>
          <p:nvPr/>
        </p:nvSpPr>
        <p:spPr>
          <a:xfrm>
            <a:off x="8425700" y="7908300"/>
            <a:ext cx="1782600" cy="2516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62"/>
          <p:cNvSpPr/>
          <p:nvPr/>
        </p:nvSpPr>
        <p:spPr>
          <a:xfrm>
            <a:off x="9868325" y="10644525"/>
            <a:ext cx="1782600" cy="25167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63"/>
          <p:cNvSpPr txBox="1"/>
          <p:nvPr/>
        </p:nvSpPr>
        <p:spPr>
          <a:xfrm>
            <a:off x="1206517" y="720000"/>
            <a:ext cx="219735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latin typeface="Arial"/>
                <a:ea typeface="Arial"/>
                <a:cs typeface="Arial"/>
                <a:sym typeface="Arial"/>
              </a:rPr>
              <a:t>Mojaloop deployment testing results </a:t>
            </a:r>
            <a:br>
              <a:rPr lang="en-US" sz="1800" b="0" i="0" u="none" strike="noStrike" cap="none"/>
            </a:br>
            <a:r>
              <a:rPr lang="en-US" sz="4400" b="0" i="0" u="none" strike="noStrike" cap="none">
                <a:latin typeface="Arial"/>
                <a:ea typeface="Arial"/>
                <a:cs typeface="Arial"/>
                <a:sym typeface="Arial"/>
              </a:rPr>
              <a:t>Ju</a:t>
            </a:r>
            <a:r>
              <a:rPr lang="en-US" sz="4400"/>
              <a:t>ne</a:t>
            </a:r>
            <a:r>
              <a:rPr lang="en-US" sz="4400" b="0" i="0" u="none" strike="noStrike" cap="none">
                <a:latin typeface="Arial"/>
                <a:ea typeface="Arial"/>
                <a:cs typeface="Arial"/>
                <a:sym typeface="Arial"/>
              </a:rPr>
              <a:t> 2022 w/o mini-loop 4.0 mods</a:t>
            </a:r>
            <a:endParaRPr sz="4400" b="0" i="0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70" name="Google Shape;370;p63"/>
          <p:cNvGraphicFramePr/>
          <p:nvPr/>
        </p:nvGraphicFramePr>
        <p:xfrm>
          <a:off x="165232" y="2469605"/>
          <a:ext cx="22269600" cy="8367640"/>
        </p:xfrm>
        <a:graphic>
          <a:graphicData uri="http://schemas.openxmlformats.org/drawingml/2006/table">
            <a:tbl>
              <a:tblPr>
                <a:noFill/>
                <a:tableStyleId>{EE9AFFC5-A462-48E9-AC28-8AB1FF3B3D4A}</a:tableStyleId>
              </a:tblPr>
              <a:tblGrid>
                <a:gridCol w="1698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5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693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06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40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6247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275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Operating System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Hardware/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VM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(if known)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Kubernetes Distro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Kubernetes version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Docker Y/N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Deploys &amp;</a:t>
                      </a:r>
                      <a:endParaRPr sz="2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Runs </a:t>
                      </a:r>
                      <a:endParaRPr sz="2400"/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Observations / Results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Ubuntu (16,18,20)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AWS VM + other intel server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Microk8s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1.20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1.21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1.22+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6AA84F"/>
                          </a:solidFill>
                        </a:rPr>
                        <a:t>Y</a:t>
                      </a:r>
                      <a:endParaRPr sz="2400">
                        <a:solidFill>
                          <a:srgbClr val="6AA84F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0000"/>
                          </a:solidFill>
                        </a:rPr>
                        <a:t>N</a:t>
                      </a:r>
                      <a:endParaRPr sz="240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0000"/>
                          </a:solidFill>
                        </a:rPr>
                        <a:t>N</a:t>
                      </a:r>
                      <a:endParaRPr sz="2400">
                        <a:solidFill>
                          <a:srgbClr val="FF0000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ML deploys and runs 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ML  deploys </a:t>
                      </a:r>
                      <a:r>
                        <a:rPr lang="en-US" sz="2200" b="0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but does not run </a:t>
                      </a: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due to </a:t>
                      </a:r>
                      <a:r>
                        <a:rPr lang="en-US" sz="2200" b="0" u="sng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3"/>
                        </a:rPr>
                        <a:t>https://github.com/mojaloop/project/issues/2447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ML does not deploy</a:t>
                      </a: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 as ML charts  use api deprecated in kubernetes v1.19 and removed in v1.22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Ubuntu (16,18,20)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AWS VM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K3s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1.20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1.21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0000"/>
                          </a:solidFill>
                        </a:rPr>
                        <a:t>N</a:t>
                      </a:r>
                      <a:endParaRPr sz="240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6AA84F"/>
                          </a:solidFill>
                        </a:rPr>
                        <a:t>Y</a:t>
                      </a:r>
                      <a:endParaRPr sz="2400">
                        <a:solidFill>
                          <a:srgbClr val="6AA84F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?? (not sure of precise issues here but </a:t>
                      </a:r>
                      <a:r>
                        <a:rPr lang="en-US" sz="2200" b="0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k3s did not deploy</a:t>
                      </a: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ML Deploys and runs 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Fedora 36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AWS VM 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Intel Lapto</a:t>
                      </a:r>
                      <a:r>
                        <a:rPr lang="en-US" sz="2400"/>
                        <a:t>p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Microk8s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Microk8s </a:t>
                      </a:r>
                      <a:endParaRPr sz="2400"/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1.20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1.21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0000"/>
                          </a:solidFill>
                        </a:rPr>
                        <a:t>N</a:t>
                      </a:r>
                      <a:endParaRPr sz="240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0000"/>
                          </a:solidFill>
                        </a:rPr>
                        <a:t>N</a:t>
                      </a:r>
                      <a:endParaRPr sz="240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/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Could not reliably deploy Microk8s</a:t>
                      </a: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 on Fedora 36 ( snapd seems buggy on platforms other than ubuntu )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Could not reliably deploy Microk8s </a:t>
                      </a: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 on Fedora 36 ( snapd seems buggy on platforms other than ubuntu ) 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Fedora 36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AWS VM +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Intel Lapto</a:t>
                      </a:r>
                      <a:r>
                        <a:rPr lang="en-US" sz="2400"/>
                        <a:t>p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K3s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K3s</a:t>
                      </a:r>
                      <a:endParaRPr sz="2400"/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1.21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1.21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Y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0000"/>
                          </a:solidFill>
                        </a:rPr>
                        <a:t>N</a:t>
                      </a:r>
                      <a:endParaRPr sz="240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0000"/>
                          </a:solidFill>
                        </a:rPr>
                        <a:t>N</a:t>
                      </a:r>
                      <a:endParaRPr sz="2400">
                        <a:solidFill>
                          <a:srgbClr val="FF0000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ML </a:t>
                      </a:r>
                      <a:r>
                        <a:rPr lang="en-US" sz="2200">
                          <a:solidFill>
                            <a:srgbClr val="FF0000"/>
                          </a:solidFill>
                        </a:rPr>
                        <a:t>deploys but  does not run</a:t>
                      </a:r>
                      <a:r>
                        <a:rPr lang="en-US" sz="2200"/>
                        <a:t> the databases have an error related to docker volumes not being empty</a:t>
                      </a:r>
                      <a:endParaRPr sz="22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ML  </a:t>
                      </a:r>
                      <a:r>
                        <a:rPr lang="en-US" sz="2200" b="0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deploys but does not run </a:t>
                      </a: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due to </a:t>
                      </a:r>
                      <a:r>
                        <a:rPr lang="en-US" sz="2200" b="0" u="sng" strike="noStrike">
                          <a:solidFill>
                            <a:schemeClr val="hlink"/>
                          </a:solidFill>
                          <a:latin typeface="Arial"/>
                          <a:ea typeface="Arial"/>
                          <a:cs typeface="Arial"/>
                          <a:sym typeface="Arial"/>
                          <a:hlinkClick r:id="rId3"/>
                        </a:rPr>
                        <a:t>https://github.com/mojaloop/project/issues/2447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Redhat 8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AWS VM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AWS </a:t>
                      </a:r>
                      <a:endParaRPr sz="2400"/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Microk8s</a:t>
                      </a: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K3S</a:t>
                      </a:r>
                      <a:endParaRPr sz="2400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1.20</a:t>
                      </a:r>
                      <a:endParaRPr sz="24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1.21</a:t>
                      </a:r>
                      <a:endParaRPr sz="2400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</a:t>
                      </a:r>
                      <a:endParaRPr sz="2400"/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0000"/>
                          </a:solidFill>
                        </a:rPr>
                        <a:t>N</a:t>
                      </a:r>
                      <a:endParaRPr sz="240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chemeClr val="accent2"/>
                          </a:solidFill>
                        </a:rPr>
                        <a:t>N</a:t>
                      </a:r>
                      <a:endParaRPr sz="2400">
                        <a:solidFill>
                          <a:schemeClr val="accent2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Could not reliably deploy Microk8s on Redhat 8  </a:t>
                      </a: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(snapd seems buggy on platforms other than ubuntu)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Oracle Linux 8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X86 VM on OCI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Microk8s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1.20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N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FF0000"/>
                          </a:solidFill>
                        </a:rPr>
                        <a:t>N</a:t>
                      </a:r>
                      <a:endParaRPr sz="2400" b="0" strike="noStrike">
                        <a:solidFill>
                          <a:srgbClr val="FF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strike="noStrike">
                          <a:solidFill>
                            <a:srgbClr val="FF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Could not reliably deploy Microk8s </a:t>
                      </a: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on Oracle Linux (snapd seems buggy on platforms other than ubuntu)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21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71" name="Google Shape;371;p63"/>
          <p:cNvSpPr txBox="1"/>
          <p:nvPr/>
        </p:nvSpPr>
        <p:spPr>
          <a:xfrm>
            <a:off x="900117" y="11000219"/>
            <a:ext cx="17642400" cy="23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latin typeface="Arial"/>
                <a:ea typeface="Arial"/>
                <a:cs typeface="Arial"/>
                <a:sym typeface="Arial"/>
              </a:rPr>
              <a:t>* Note only testing x86_64 architecture so far  </a:t>
            </a:r>
            <a:endParaRPr sz="24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strike="noStrike">
                <a:latin typeface="Arial"/>
                <a:ea typeface="Arial"/>
                <a:cs typeface="Arial"/>
                <a:sym typeface="Arial"/>
              </a:rPr>
              <a:t>* AWS VM =  VMs generally t2.xlarge shape with 8-16GB ram and 64 GB disk (SSD)</a:t>
            </a:r>
            <a:endParaRPr sz="24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strike="noStrike">
                <a:latin typeface="Arial"/>
                <a:ea typeface="Arial"/>
                <a:cs typeface="Arial"/>
                <a:sym typeface="Arial"/>
              </a:rPr>
              <a:t>* I am continuing testing across other infrastructure too e.g. OCI VMs and GC</a:t>
            </a:r>
            <a:r>
              <a:rPr lang="en-US" sz="2400"/>
              <a:t>P</a:t>
            </a:r>
            <a:r>
              <a:rPr lang="en-US" sz="2400" b="0" strike="noStrike">
                <a:latin typeface="Arial"/>
                <a:ea typeface="Arial"/>
                <a:cs typeface="Arial"/>
                <a:sym typeface="Arial"/>
              </a:rPr>
              <a:t> hopefully  the near term </a:t>
            </a:r>
            <a:endParaRPr sz="24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* regarding the TTK Golden path tests , these have been passing and failing recently in the normal testing pipeline so further investigation is needed.  (Note: We would also benefit from making  the test report much easier to save and share as today it relies on AWS storage. ) Its on me to file an issue for this per advice/conversations with Miguel. 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4"/>
          <p:cNvSpPr txBox="1"/>
          <p:nvPr/>
        </p:nvSpPr>
        <p:spPr>
          <a:xfrm>
            <a:off x="1206517" y="720000"/>
            <a:ext cx="219735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>
                <a:latin typeface="Arial"/>
                <a:ea typeface="Arial"/>
                <a:cs typeface="Arial"/>
                <a:sym typeface="Arial"/>
              </a:rPr>
              <a:t>Mojaloop deployment testing results </a:t>
            </a:r>
            <a:br>
              <a:rPr lang="en-US" sz="1800" b="0" i="0" u="none" strike="noStrike" cap="none"/>
            </a:br>
            <a:r>
              <a:rPr lang="en-US" sz="4400" b="0" i="0" u="none" strike="noStrike" cap="none">
                <a:latin typeface="Arial"/>
                <a:ea typeface="Arial"/>
                <a:cs typeface="Arial"/>
                <a:sym typeface="Arial"/>
              </a:rPr>
              <a:t>Ju</a:t>
            </a:r>
            <a:r>
              <a:rPr lang="en-US" sz="4400"/>
              <a:t>ly</a:t>
            </a:r>
            <a:r>
              <a:rPr lang="en-US" sz="4400" b="0" i="0" u="none" strike="noStrike" cap="none">
                <a:latin typeface="Arial"/>
                <a:ea typeface="Arial"/>
                <a:cs typeface="Arial"/>
                <a:sym typeface="Arial"/>
              </a:rPr>
              <a:t> 2022 </a:t>
            </a:r>
            <a:r>
              <a:rPr lang="en-US" sz="4400" b="1" i="0" u="none" strike="noStrike" cap="none"/>
              <a:t>with mini-loop mods</a:t>
            </a:r>
            <a:endParaRPr sz="4400" b="1" i="0" u="none" strike="noStrike" cap="none"/>
          </a:p>
        </p:txBody>
      </p:sp>
      <p:graphicFrame>
        <p:nvGraphicFramePr>
          <p:cNvPr id="377" name="Google Shape;377;p64"/>
          <p:cNvGraphicFramePr/>
          <p:nvPr/>
        </p:nvGraphicFramePr>
        <p:xfrm>
          <a:off x="1662219" y="4482955"/>
          <a:ext cx="21062750" cy="6020700"/>
        </p:xfrm>
        <a:graphic>
          <a:graphicData uri="http://schemas.openxmlformats.org/drawingml/2006/table">
            <a:tbl>
              <a:tblPr>
                <a:noFill/>
                <a:tableStyleId>{EE9AFFC5-A462-48E9-AC28-8AB1FF3B3D4A}</a:tableStyleId>
              </a:tblPr>
              <a:tblGrid>
                <a:gridCol w="1698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5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7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6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34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6247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2758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Operating System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Hardware/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VM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(if known)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Kubernetes Distro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Kubernetes version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Deploys &amp;</a:t>
                      </a:r>
                      <a:endParaRPr sz="24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Runs </a:t>
                      </a:r>
                      <a:endParaRPr sz="2400"/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Observations / Results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9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Ubuntu (16,18,20)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AWS VM + other intel server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Microk8s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1.22-1.24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500">
                          <a:solidFill>
                            <a:srgbClr val="6AA84F"/>
                          </a:solidFill>
                        </a:rPr>
                        <a:t>Y</a:t>
                      </a:r>
                      <a:endParaRPr sz="2400">
                        <a:solidFill>
                          <a:srgbClr val="FF0000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deploys and runs </a:t>
                      </a:r>
                      <a:r>
                        <a:rPr lang="en-US" sz="2200"/>
                        <a:t>passes GP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Ubuntu (16,18,20)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AWS VM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K3s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1.22-1.24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500">
                          <a:solidFill>
                            <a:srgbClr val="6AA84F"/>
                          </a:solidFill>
                        </a:rPr>
                        <a:t>Y</a:t>
                      </a:r>
                      <a:endParaRPr sz="2400">
                        <a:solidFill>
                          <a:srgbClr val="6AA84F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200">
                          <a:solidFill>
                            <a:schemeClr val="dk1"/>
                          </a:solidFill>
                        </a:rPr>
                        <a:t>deploys and runs passes GP</a:t>
                      </a:r>
                      <a:endParaRPr sz="22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/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Fedora 36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AWS VM +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Intel Lapto</a:t>
                      </a:r>
                      <a:r>
                        <a:rPr lang="en-US" sz="2400"/>
                        <a:t>p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K3s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K3s</a:t>
                      </a:r>
                      <a:endParaRPr sz="2400"/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1.22-1.24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500">
                          <a:solidFill>
                            <a:srgbClr val="FF0000"/>
                          </a:solidFill>
                        </a:rPr>
                        <a:t>N</a:t>
                      </a:r>
                      <a:endParaRPr sz="3500">
                        <a:solidFill>
                          <a:srgbClr val="FF0000"/>
                        </a:solidFill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rgbClr val="FF0000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/>
                        <a:t>too many open files error </a:t>
                      </a:r>
                      <a:endParaRPr sz="22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Redhat 8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strike="noStrike">
                          <a:latin typeface="Arial"/>
                          <a:ea typeface="Arial"/>
                          <a:cs typeface="Arial"/>
                          <a:sym typeface="Arial"/>
                        </a:rPr>
                        <a:t>AWS VM </a:t>
                      </a:r>
                      <a:endParaRPr sz="2400" b="0" strike="noStrik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AWS </a:t>
                      </a:r>
                      <a:endParaRPr sz="2400"/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en-US" sz="2400">
                          <a:solidFill>
                            <a:schemeClr val="dk1"/>
                          </a:solidFill>
                        </a:rPr>
                        <a:t>K3s</a:t>
                      </a:r>
                      <a:endParaRPr sz="240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1.22-1.24</a:t>
                      </a:r>
                      <a:endParaRPr sz="2400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500">
                          <a:solidFill>
                            <a:srgbClr val="6AA84F"/>
                          </a:solidFill>
                        </a:rPr>
                        <a:t>Y</a:t>
                      </a:r>
                      <a:endParaRPr/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solidFill>
                            <a:schemeClr val="dk1"/>
                          </a:solidFill>
                        </a:rPr>
                        <a:t>deploys and runs passes GP</a:t>
                      </a:r>
                      <a:endParaRPr sz="2200">
                        <a:solidFill>
                          <a:schemeClr val="dk1"/>
                        </a:solidFill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200">
                        <a:solidFill>
                          <a:srgbClr val="FF0000"/>
                        </a:solidFill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21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5"/>
          <p:cNvSpPr txBox="1"/>
          <p:nvPr/>
        </p:nvSpPr>
        <p:spPr>
          <a:xfrm>
            <a:off x="3392300" y="6015150"/>
            <a:ext cx="16789800" cy="26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>
                <a:solidFill>
                  <a:srgbClr val="00A3FF"/>
                </a:solidFill>
              </a:rPr>
              <a:t>IaC update </a:t>
            </a:r>
            <a:endParaRPr sz="8800" b="1">
              <a:solidFill>
                <a:srgbClr val="00A3FF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00" b="1">
              <a:solidFill>
                <a:srgbClr val="00A3FF"/>
              </a:solidFill>
            </a:endParaRPr>
          </a:p>
        </p:txBody>
      </p:sp>
      <p:sp>
        <p:nvSpPr>
          <p:cNvPr id="383" name="Google Shape;383;p65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2400" b="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6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657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900"/>
              <a:t>Infrastructure Purposes - Refresher from last PI</a:t>
            </a:r>
            <a:endParaRPr sz="59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900"/>
          </a:p>
        </p:txBody>
      </p:sp>
      <p:sp>
        <p:nvSpPr>
          <p:cNvPr id="389" name="Google Shape;389;p66"/>
          <p:cNvSpPr txBox="1">
            <a:spLocks noGrp="1"/>
          </p:cNvSpPr>
          <p:nvPr>
            <p:ph type="body" idx="1"/>
          </p:nvPr>
        </p:nvSpPr>
        <p:spPr>
          <a:xfrm>
            <a:off x="1676625" y="3670138"/>
            <a:ext cx="21033938" cy="86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/>
              <a:t>Infrastructure for Mojaloop has different use cases</a:t>
            </a: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4445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Dev who wants to quickly kick the tires</a:t>
            </a:r>
            <a:endParaRPr sz="3500"/>
          </a:p>
          <a:p>
            <a:pPr marL="914400" lvl="1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lphaLcPeriod"/>
            </a:pPr>
            <a:r>
              <a:rPr lang="en-US" sz="3500"/>
              <a:t>TTK mocking the switch and other participants - can run standalone on docker</a:t>
            </a:r>
            <a:endParaRPr sz="3500"/>
          </a:p>
          <a:p>
            <a:pPr marL="4445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Potential switch operator whose development team needs to experiment with a full dev env</a:t>
            </a:r>
            <a:endParaRPr sz="3500"/>
          </a:p>
          <a:p>
            <a:pPr marL="914400" lvl="1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lphaLcPeriod"/>
            </a:pPr>
            <a:r>
              <a:rPr lang="en-US" sz="3500" b="1"/>
              <a:t>miniloop version</a:t>
            </a:r>
            <a:endParaRPr sz="3500" b="1"/>
          </a:p>
          <a:p>
            <a:pPr marL="4445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Sandbox for hackathon/etc</a:t>
            </a:r>
            <a:endParaRPr sz="3500"/>
          </a:p>
          <a:p>
            <a:pPr marL="914400" lvl="1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lphaLcPeriod"/>
            </a:pPr>
            <a:r>
              <a:rPr lang="en-US" sz="3500" b="1"/>
              <a:t>IaC from mojaloop</a:t>
            </a:r>
            <a:endParaRPr sz="3500" b="1"/>
          </a:p>
          <a:p>
            <a:pPr marL="914400" lvl="1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lphaLcPeriod"/>
            </a:pPr>
            <a:r>
              <a:rPr lang="en-US" sz="3500" b="1"/>
              <a:t>Vendor specific quick start</a:t>
            </a:r>
            <a:endParaRPr sz="3500" b="1"/>
          </a:p>
          <a:p>
            <a:pPr marL="4445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PoC for country wide switch</a:t>
            </a:r>
            <a:endParaRPr sz="3500"/>
          </a:p>
          <a:p>
            <a:pPr marL="914400" lvl="1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lphaLcPeriod"/>
            </a:pPr>
            <a:r>
              <a:rPr lang="en-US" sz="3500" b="1"/>
              <a:t>IaC from mojaloop</a:t>
            </a:r>
            <a:endParaRPr sz="3500" b="1"/>
          </a:p>
          <a:p>
            <a:pPr marL="914400" lvl="1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lphaLcPeriod"/>
            </a:pPr>
            <a:r>
              <a:rPr lang="en-US" sz="3500" b="1"/>
              <a:t>Vendor specific quick start</a:t>
            </a:r>
            <a:endParaRPr sz="3500" b="1"/>
          </a:p>
          <a:p>
            <a:pPr marL="444500" lvl="0" indent="-425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Production Grade switch</a:t>
            </a:r>
            <a:endParaRPr sz="3500"/>
          </a:p>
          <a:p>
            <a:pPr marL="914400" lvl="1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AutoNum type="alphaLcPeriod"/>
            </a:pPr>
            <a:r>
              <a:rPr lang="en-US" sz="3500" b="1"/>
              <a:t>Consult vendors to provide production capabilities for fault-tolerance, security and throughput.</a:t>
            </a:r>
            <a:r>
              <a:rPr lang="en-US" sz="3500"/>
              <a:t>  </a:t>
            </a:r>
            <a:endParaRPr sz="3500"/>
          </a:p>
          <a:p>
            <a:pPr marL="4445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0" name="Google Shape;390;p66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7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657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900"/>
              <a:t>IaC History - Refresher from last PI</a:t>
            </a:r>
            <a:endParaRPr sz="59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900"/>
          </a:p>
        </p:txBody>
      </p:sp>
      <p:sp>
        <p:nvSpPr>
          <p:cNvPr id="396" name="Google Shape;396;p67"/>
          <p:cNvSpPr txBox="1">
            <a:spLocks noGrp="1"/>
          </p:cNvSpPr>
          <p:nvPr>
            <p:ph type="body" idx="1"/>
          </p:nvPr>
        </p:nvSpPr>
        <p:spPr>
          <a:xfrm>
            <a:off x="1676625" y="3670138"/>
            <a:ext cx="21033938" cy="86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/>
              <a:t>Sandbox Infrastructure for Mojaloop has evolved over the years</a:t>
            </a:r>
            <a:endParaRPr sz="40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b="1"/>
          </a:p>
          <a:p>
            <a:pPr marL="44450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Initial Mojaloop Infrastructure efforts started on AWS</a:t>
            </a:r>
            <a:endParaRPr sz="4500"/>
          </a:p>
          <a:p>
            <a:pPr marL="44450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We leveraged this as starting point so base IaC has been implemented on AWS.</a:t>
            </a:r>
            <a:endParaRPr sz="4500"/>
          </a:p>
          <a:p>
            <a:pPr marL="444500" lvl="0" indent="-488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We have also made use of early adopters' choice of components but we have gradually been replacing these with best of breed open source components.</a:t>
            </a:r>
            <a:endParaRPr sz="45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/>
              <a:t>  </a:t>
            </a:r>
            <a:endParaRPr sz="4000"/>
          </a:p>
          <a:p>
            <a:pPr marL="4445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7" name="Google Shape;397;p67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8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657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900"/>
              <a:t>IaC Principles - Refresher from last PI</a:t>
            </a:r>
            <a:endParaRPr sz="59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900"/>
          </a:p>
        </p:txBody>
      </p:sp>
      <p:sp>
        <p:nvSpPr>
          <p:cNvPr id="403" name="Google Shape;403;p68"/>
          <p:cNvSpPr txBox="1">
            <a:spLocks noGrp="1"/>
          </p:cNvSpPr>
          <p:nvPr>
            <p:ph type="body" idx="1"/>
          </p:nvPr>
        </p:nvSpPr>
        <p:spPr>
          <a:xfrm>
            <a:off x="1676625" y="3670138"/>
            <a:ext cx="21033938" cy="86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sz="3200" b="1"/>
              <a:t>Core principles guiding the development of the Sandbox IaC effort</a:t>
            </a:r>
            <a:endParaRPr sz="3200" b="1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3200" b="1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3200"/>
          </a:p>
          <a:p>
            <a:pPr marL="444500" lvl="0" indent="-406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Open Source and standards based components ✅</a:t>
            </a:r>
            <a:endParaRPr sz="3200"/>
          </a:p>
          <a:p>
            <a:pPr marL="444500" lvl="0" indent="-406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Cloud Provider Agnostic ✅ (still needs testing with different cloud provider)</a:t>
            </a:r>
            <a:endParaRPr sz="3200"/>
          </a:p>
          <a:p>
            <a:pPr marL="444500" lvl="0" indent="-406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Fit for purpose:</a:t>
            </a:r>
            <a:endParaRPr sz="3200"/>
          </a:p>
          <a:p>
            <a:pPr marL="914400" lvl="1" indent="-4445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AutoNum type="alphaLcPeriod"/>
            </a:pPr>
            <a:r>
              <a:rPr lang="en-US" sz="3200"/>
              <a:t>Sandbox ✅</a:t>
            </a:r>
            <a:endParaRPr sz="3200"/>
          </a:p>
          <a:p>
            <a:pPr marL="914400" lvl="1" indent="-4445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AutoNum type="alphaLcPeriod"/>
            </a:pPr>
            <a:r>
              <a:rPr lang="en-US" sz="3200"/>
              <a:t>Fake Money/Fake Rails ✅</a:t>
            </a:r>
            <a:endParaRPr sz="3200"/>
          </a:p>
          <a:p>
            <a:pPr marL="444500" lvl="0" indent="-406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Striving for pluggable architecture to achieve multi-cloud capability including bare-metal ✅</a:t>
            </a:r>
            <a:endParaRPr sz="3200"/>
          </a:p>
          <a:p>
            <a:pPr marL="444500" lvl="0" indent="-406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Support lower resource requirements</a:t>
            </a:r>
            <a:endParaRPr sz="3200"/>
          </a:p>
          <a:p>
            <a:pPr marL="444500" lvl="0" indent="-406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Elimination of all manual steps (scripts/etc) to provision switch, rely on idempotent operations to reach desired infrastructure state.  (pretty close to 95%)</a:t>
            </a:r>
            <a:endParaRPr sz="3200"/>
          </a:p>
          <a:p>
            <a:pPr marL="444500" lvl="0" indent="-406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Provide upgrade path for most components</a:t>
            </a:r>
            <a:endParaRPr sz="3200"/>
          </a:p>
          <a:p>
            <a:pPr marL="4445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32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3200"/>
          </a:p>
          <a:p>
            <a:pPr marL="4445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32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sz="3200" b="1"/>
              <a:t>These principles provide the following benefits:</a:t>
            </a:r>
            <a:endParaRPr sz="3200" b="1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3200" b="1"/>
          </a:p>
          <a:p>
            <a:pPr marL="444500" lvl="0" indent="-406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All capabilities can be tested without reliance on licensed components</a:t>
            </a:r>
            <a:endParaRPr sz="3200"/>
          </a:p>
          <a:p>
            <a:pPr marL="444500" lvl="0" indent="-4064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Anyone can use as a starting point for their infrastructure without licensing issues.</a:t>
            </a:r>
            <a:endParaRPr sz="32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21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21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r>
              <a:rPr lang="en-US" sz="2100"/>
              <a:t>  </a:t>
            </a:r>
            <a:endParaRPr sz="2100"/>
          </a:p>
          <a:p>
            <a:pPr marL="4445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2100" b="1"/>
          </a:p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endParaRPr sz="2100"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4" name="Google Shape;404;p68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69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pic>
        <p:nvPicPr>
          <p:cNvPr id="410" name="Google Shape;410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025" y="68024"/>
            <a:ext cx="15769699" cy="13578180"/>
          </a:xfrm>
          <a:prstGeom prst="rect">
            <a:avLst/>
          </a:prstGeom>
          <a:noFill/>
          <a:ln>
            <a:noFill/>
          </a:ln>
        </p:spPr>
      </p:pic>
      <p:sp>
        <p:nvSpPr>
          <p:cNvPr id="411" name="Google Shape;411;p69"/>
          <p:cNvSpPr txBox="1"/>
          <p:nvPr/>
        </p:nvSpPr>
        <p:spPr>
          <a:xfrm>
            <a:off x="18070953" y="6433333"/>
            <a:ext cx="5244683" cy="1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25" tIns="243825" rIns="243825" bIns="2438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b="1"/>
              <a:t>Supporting Multiple Cloud Providers</a:t>
            </a:r>
            <a:endParaRPr sz="3700" b="1"/>
          </a:p>
        </p:txBody>
      </p:sp>
      <p:sp>
        <p:nvSpPr>
          <p:cNvPr id="412" name="Google Shape;412;p69"/>
          <p:cNvSpPr/>
          <p:nvPr/>
        </p:nvSpPr>
        <p:spPr>
          <a:xfrm>
            <a:off x="8154195" y="7155267"/>
            <a:ext cx="3716484" cy="5096000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25" tIns="243825" rIns="243825" bIns="243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2"/>
          <p:cNvSpPr txBox="1"/>
          <p:nvPr/>
        </p:nvSpPr>
        <p:spPr>
          <a:xfrm>
            <a:off x="4935125" y="5028150"/>
            <a:ext cx="13140000" cy="46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609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➔"/>
            </a:pPr>
            <a:r>
              <a:rPr lang="en-US" sz="6000"/>
              <a:t>workstream overview (wip)</a:t>
            </a:r>
            <a:endParaRPr sz="60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609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➔"/>
            </a:pPr>
            <a:r>
              <a:rPr lang="en-US" sz="6000"/>
              <a:t>mini-loop update</a:t>
            </a:r>
            <a:endParaRPr sz="60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609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Char char="➔"/>
            </a:pPr>
            <a:r>
              <a:rPr lang="en-US" sz="6000"/>
              <a:t>IaC update</a:t>
            </a:r>
            <a:endParaRPr sz="60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52"/>
          <p:cNvSpPr txBox="1"/>
          <p:nvPr/>
        </p:nvSpPr>
        <p:spPr>
          <a:xfrm>
            <a:off x="6120000" y="1260000"/>
            <a:ext cx="8429040" cy="2650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Agenda</a:t>
            </a:r>
            <a:endParaRPr sz="8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52"/>
          <p:cNvSpPr txBox="1"/>
          <p:nvPr/>
        </p:nvSpPr>
        <p:spPr>
          <a:xfrm>
            <a:off x="17223480" y="12712680"/>
            <a:ext cx="5486760" cy="729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2400" b="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70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657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900"/>
              <a:t>IaC Current Components - Refresher from last PI</a:t>
            </a:r>
            <a:endParaRPr sz="59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900"/>
          </a:p>
        </p:txBody>
      </p:sp>
      <p:sp>
        <p:nvSpPr>
          <p:cNvPr id="418" name="Google Shape;418;p70"/>
          <p:cNvSpPr txBox="1">
            <a:spLocks noGrp="1"/>
          </p:cNvSpPr>
          <p:nvPr>
            <p:ph type="body" idx="1"/>
          </p:nvPr>
        </p:nvSpPr>
        <p:spPr>
          <a:xfrm>
            <a:off x="1676625" y="3670138"/>
            <a:ext cx="21033938" cy="86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/>
              <a:t>Bootstrap provides tenancy components for base networking (VPC, subnets, DNS, CI, configuration management and VPN).  This is highly cloud provider specific.</a:t>
            </a: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/>
              <a:t>Environment IaC is layered terraform modules that first builds VMs (cloud provider specific) after which the rest of the architecture is built in a mostly cloud agnostic fashion.</a:t>
            </a:r>
            <a:endParaRPr sz="3200" b="1"/>
          </a:p>
          <a:p>
            <a:pPr marL="4445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/>
              <a:t>These cloud agnostic components include:</a:t>
            </a: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444500" lvl="0" indent="-391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Hashicorp Vault</a:t>
            </a:r>
            <a:endParaRPr sz="3200"/>
          </a:p>
          <a:p>
            <a:pPr marL="444500" lvl="0" indent="-391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Certificate Manager</a:t>
            </a:r>
            <a:endParaRPr sz="3200"/>
          </a:p>
          <a:p>
            <a:pPr marL="444500" lvl="0" indent="-391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External DNS</a:t>
            </a:r>
            <a:endParaRPr sz="3200"/>
          </a:p>
          <a:p>
            <a:pPr marL="444500" lvl="0" indent="-391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WSO2 ISKM (moving to keycloak)</a:t>
            </a:r>
            <a:endParaRPr sz="3200"/>
          </a:p>
          <a:p>
            <a:pPr marL="444500" lvl="0" indent="-391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WSO2 API Manager (moving to ambassador/ORY)</a:t>
            </a:r>
            <a:endParaRPr sz="3200"/>
          </a:p>
          <a:p>
            <a:pPr marL="444500" lvl="0" indent="-391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Nginx Ingress Controller</a:t>
            </a:r>
            <a:endParaRPr sz="3200"/>
          </a:p>
          <a:p>
            <a:pPr marL="444500" lvl="0" indent="-391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HAProxy (for forward proxying requests to DFSP callbacks)</a:t>
            </a:r>
            <a:endParaRPr sz="3200"/>
          </a:p>
          <a:p>
            <a:pPr marL="444500" lvl="0" indent="-391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Connection Manager</a:t>
            </a:r>
            <a:endParaRPr sz="3200"/>
          </a:p>
          <a:p>
            <a:pPr marL="444500" lvl="0" indent="-39116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Bizops Framework (leveraging ORY)</a:t>
            </a: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  </a:t>
            </a:r>
            <a:endParaRPr sz="3200"/>
          </a:p>
          <a:p>
            <a:pPr marL="4445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9" name="Google Shape;419;p70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71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657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900"/>
              <a:t>IaC Cloud Agnostic Progress</a:t>
            </a:r>
            <a:endParaRPr sz="59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5900"/>
          </a:p>
        </p:txBody>
      </p:sp>
      <p:sp>
        <p:nvSpPr>
          <p:cNvPr id="425" name="Google Shape;425;p71"/>
          <p:cNvSpPr txBox="1">
            <a:spLocks noGrp="1"/>
          </p:cNvSpPr>
          <p:nvPr>
            <p:ph type="body" idx="1"/>
          </p:nvPr>
        </p:nvSpPr>
        <p:spPr>
          <a:xfrm>
            <a:off x="1676625" y="3670138"/>
            <a:ext cx="21033938" cy="86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/>
              <a:t>After the last PI, work was done to modify the IaC terraform setup to more easily support pluggable cloud providers and/or managed kubernetes service providers.</a:t>
            </a: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/>
              <a:t>This refactoring effort has been performed and tested using the cloud-agnostic branch in the IaC repo: https://github.com/mojaloop/iac-aws-platform/tree/cloud-agnostic</a:t>
            </a:r>
            <a:endParaRPr sz="3200" b="1"/>
          </a:p>
          <a:p>
            <a:pPr marL="4445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/>
              <a:t>These changes include:</a:t>
            </a: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444500" lvl="0" indent="-3759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Structural changes to the terraform directories to make it easier to plug in different cloud specific modules.</a:t>
            </a:r>
            <a:endParaRPr sz="3200"/>
          </a:p>
          <a:p>
            <a:pPr marL="444500" lvl="0" indent="-3759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Refactorings to completely remove all references to cloud provider in the application-specific modules.  This should allow for replacement of cloud provider by rewriting only 2 modules.</a:t>
            </a:r>
            <a:endParaRPr sz="3200"/>
          </a:p>
          <a:p>
            <a:pPr marL="444500" lvl="0" indent="-3759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Use of terragrunt to simplify the modularization and to reduce copy and paste coding for maintaining module versions and variables.  This includes configuring inter module dependencies.</a:t>
            </a:r>
            <a:endParaRPr sz="3200"/>
          </a:p>
          <a:p>
            <a:pPr marL="444500" lvl="0" indent="-3759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Consolidated state management for terraform (S3/Dynamo, looking to move to gitlab)</a:t>
            </a:r>
            <a:endParaRPr sz="3200"/>
          </a:p>
          <a:p>
            <a:pPr marL="444500" lvl="0" indent="-3759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General refactoring of modules to address technical debt from earlier versions.</a:t>
            </a:r>
            <a:endParaRPr sz="3200"/>
          </a:p>
          <a:p>
            <a:pPr marL="444500" lvl="0" indent="-37592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IaC updated to make use of terragrunt and refactored directory structure.</a:t>
            </a: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0625"/>
              <a:buFont typeface="Arial"/>
              <a:buNone/>
            </a:pP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  </a:t>
            </a:r>
            <a:endParaRPr sz="3200"/>
          </a:p>
          <a:p>
            <a:pPr marL="4445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/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6" name="Google Shape;426;p71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2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432" name="Google Shape;432;p72"/>
          <p:cNvSpPr txBox="1"/>
          <p:nvPr/>
        </p:nvSpPr>
        <p:spPr>
          <a:xfrm>
            <a:off x="18665497" y="4586200"/>
            <a:ext cx="4799025" cy="39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25" tIns="243825" rIns="243825" bIns="2438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/>
              <a:t>Mojaloop Operating Environment</a:t>
            </a:r>
            <a:endParaRPr sz="45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/>
              <a:t>Major Components</a:t>
            </a:r>
            <a:endParaRPr sz="4500" b="1"/>
          </a:p>
        </p:txBody>
      </p:sp>
      <p:pic>
        <p:nvPicPr>
          <p:cNvPr id="433" name="Google Shape;43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53" y="406400"/>
            <a:ext cx="16236358" cy="12903201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72"/>
          <p:cNvSpPr/>
          <p:nvPr/>
        </p:nvSpPr>
        <p:spPr>
          <a:xfrm>
            <a:off x="10991231" y="9670000"/>
            <a:ext cx="5475913" cy="33712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25" tIns="243825" rIns="243825" bIns="2438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FF0000"/>
                </a:solidFill>
              </a:rPr>
              <a:t>This is the Mojaloop Helm Release</a:t>
            </a:r>
            <a:endParaRPr sz="37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3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657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900"/>
              <a:t>IaC Cloud Agnostic Progress</a:t>
            </a:r>
            <a:endParaRPr sz="59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900"/>
              <a:t>Terraform/Terragrunt Directory Structure</a:t>
            </a:r>
            <a:endParaRPr sz="5900"/>
          </a:p>
        </p:txBody>
      </p:sp>
      <p:sp>
        <p:nvSpPr>
          <p:cNvPr id="440" name="Google Shape;440;p73"/>
          <p:cNvSpPr txBox="1">
            <a:spLocks noGrp="1"/>
          </p:cNvSpPr>
          <p:nvPr>
            <p:ph type="body" idx="1"/>
          </p:nvPr>
        </p:nvSpPr>
        <p:spPr>
          <a:xfrm>
            <a:off x="1676618" y="3670133"/>
            <a:ext cx="9302011" cy="95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500"/>
              <a:t>terraform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500"/>
              <a:t>├── aws_provider.hcl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500"/>
              <a:t>├── base-infra-aws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500"/>
              <a:t>├── base-k8s-setup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500"/>
              <a:t>├── common_vars.yaml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500"/>
              <a:t>├── k8s-apps-setup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500"/>
              <a:t>├── modules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500"/>
              <a:t>└── remote_state.hcl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terraform/base-infra-aws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create-infrastructure.tf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k8s-clusters.tf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loadbalancers.tf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outputs.tf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ssh_key.tf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templates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terragrunt.hcl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└── variables.tf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terraform/base-k8s-setup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ext-dns-aws.tf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letsencrypt-issuer-aws.tf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main.tf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outputs.tf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storage.tf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templates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├── terragrunt.hcl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2500"/>
              <a:t>└── variables.tf</a:t>
            </a: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500"/>
          </a:p>
          <a:p>
            <a:pPr marL="4445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500" b="1"/>
          </a:p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700"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1" name="Google Shape;441;p73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  <p:sp>
        <p:nvSpPr>
          <p:cNvPr id="442" name="Google Shape;442;p73"/>
          <p:cNvSpPr/>
          <p:nvPr/>
        </p:nvSpPr>
        <p:spPr>
          <a:xfrm>
            <a:off x="1326173" y="6648067"/>
            <a:ext cx="5304691" cy="6394400"/>
          </a:xfrm>
          <a:prstGeom prst="rect">
            <a:avLst/>
          </a:prstGeom>
          <a:noFill/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243825" tIns="243825" rIns="243825" bIns="2438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73"/>
          <p:cNvSpPr txBox="1"/>
          <p:nvPr/>
        </p:nvSpPr>
        <p:spPr>
          <a:xfrm>
            <a:off x="13609105" y="6434133"/>
            <a:ext cx="2565134" cy="22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25" tIns="243825" rIns="243825" bIns="2438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/>
              <a:t>Cloud Vendor Specific</a:t>
            </a:r>
            <a:endParaRPr sz="3700"/>
          </a:p>
        </p:txBody>
      </p:sp>
      <p:cxnSp>
        <p:nvCxnSpPr>
          <p:cNvPr id="444" name="Google Shape;444;p73"/>
          <p:cNvCxnSpPr>
            <a:stCxn id="443" idx="1"/>
          </p:cNvCxnSpPr>
          <p:nvPr/>
        </p:nvCxnSpPr>
        <p:spPr>
          <a:xfrm flipH="1">
            <a:off x="6696205" y="7542533"/>
            <a:ext cx="6912900" cy="1478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4"/>
          <p:cNvSpPr txBox="1">
            <a:spLocks noGrp="1"/>
          </p:cNvSpPr>
          <p:nvPr>
            <p:ph type="body" idx="1"/>
          </p:nvPr>
        </p:nvSpPr>
        <p:spPr>
          <a:xfrm>
            <a:off x="828775" y="409600"/>
            <a:ext cx="21033938" cy="95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terraform/k8s-apps-setup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├── apps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└── wso2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├── mojaloop-core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alias-oracle.tf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bizops.tf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iskm-bizops.tf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k8s-finance-portal.tf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k8s-manifests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k8s-mojaloop.tf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local-provider.tf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mfi-account-oracle.tf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mfi-p2p-oracle.tf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mojaloop-custom-reports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mojaloop-roles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outputs.tf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publicapi.tf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templates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terragrunt.hcl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└── variables.tf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├── pm4mls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local_data.tf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onboard_external_pm4ml.tf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onboard_pm4ml.tf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terragrunt.hcl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└── variables.tf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├── post-config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local_data.tf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mcm_pm4ml_create.tf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onboarding_setup.tf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templates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terragrunt.hcl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user_creation.tf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variables.tf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└── whitelist.tf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├── state-setup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external-svcs.tf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kafka-stateful-resources.tf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mongo-stateful-resources.tf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mysql-stateful-resources.tf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templates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├── terragrunt.hcl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│   └── variables.tf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└── support-svcs</a:t>
            </a:r>
            <a:endParaRPr sz="23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2300"/>
              <a:t>    …</a:t>
            </a:r>
            <a:endParaRPr sz="2700"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50" name="Google Shape;450;p74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451" name="Google Shape;451;p74"/>
          <p:cNvSpPr txBox="1"/>
          <p:nvPr/>
        </p:nvSpPr>
        <p:spPr>
          <a:xfrm>
            <a:off x="5152337" y="217400"/>
            <a:ext cx="21369982" cy="21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25" tIns="243825" rIns="243825" bIns="2438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00" b="1">
                <a:solidFill>
                  <a:schemeClr val="accent1"/>
                </a:solidFill>
              </a:rPr>
              <a:t>IaC Cloud Agnostic Progress</a:t>
            </a:r>
            <a:endParaRPr sz="5900" b="1">
              <a:solidFill>
                <a:schemeClr val="accen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00" b="1">
                <a:solidFill>
                  <a:schemeClr val="accent1"/>
                </a:solidFill>
              </a:rPr>
              <a:t>Terraform/Terragrunt Directory Structure</a:t>
            </a:r>
            <a:endParaRPr sz="37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5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pic>
        <p:nvPicPr>
          <p:cNvPr id="457" name="Google Shape;457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53" y="812800"/>
            <a:ext cx="11313786" cy="12903207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93401" y="1710600"/>
            <a:ext cx="10815753" cy="11899910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75"/>
          <p:cNvSpPr txBox="1"/>
          <p:nvPr/>
        </p:nvSpPr>
        <p:spPr>
          <a:xfrm>
            <a:off x="12174252" y="282600"/>
            <a:ext cx="10000502" cy="13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25" tIns="243825" rIns="243825" bIns="2438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00">
                <a:solidFill>
                  <a:schemeClr val="accent1"/>
                </a:solidFill>
              </a:rPr>
              <a:t>Terragrunt Code Examples</a:t>
            </a:r>
            <a:endParaRPr sz="59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76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pic>
        <p:nvPicPr>
          <p:cNvPr id="465" name="Google Shape;465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521" y="0"/>
            <a:ext cx="12466390" cy="13716004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76"/>
          <p:cNvSpPr txBox="1"/>
          <p:nvPr/>
        </p:nvSpPr>
        <p:spPr>
          <a:xfrm>
            <a:off x="13652577" y="108733"/>
            <a:ext cx="10000502" cy="13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25" tIns="243825" rIns="243825" bIns="2438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900">
                <a:solidFill>
                  <a:schemeClr val="accent1"/>
                </a:solidFill>
              </a:rPr>
              <a:t>Terragrunt Code Examples</a:t>
            </a:r>
            <a:endParaRPr sz="59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7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657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900"/>
              <a:t>IaC Cloud Agnostic Progress</a:t>
            </a:r>
            <a:endParaRPr sz="590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900"/>
              <a:t>Terraform/Terragrunt common_vars.yaml</a:t>
            </a:r>
            <a:endParaRPr sz="5900"/>
          </a:p>
        </p:txBody>
      </p:sp>
      <p:sp>
        <p:nvSpPr>
          <p:cNvPr id="472" name="Google Shape;472;p77"/>
          <p:cNvSpPr txBox="1">
            <a:spLocks noGrp="1"/>
          </p:cNvSpPr>
          <p:nvPr>
            <p:ph type="body" idx="1"/>
          </p:nvPr>
        </p:nvSpPr>
        <p:spPr>
          <a:xfrm>
            <a:off x="1676618" y="3670133"/>
            <a:ext cx="21033938" cy="95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tf_version: "&gt;= 1.1"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local_provider_version: "~&gt; 2.2"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aws_provider_version: "~&gt; 3.74"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helm_provider_version: "~&gt; 2.3"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vault_provider_version: "~&gt; 3.0"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kubernetes_provider_version: "~&gt; 2.6"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kubectl_provider_version: "&gt;= 1.13"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external_provider_version: "~&gt; 1.2.0"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tls_provider_version: "~&gt; 2.0"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ansible_provider_version: "~&gt; 1.0"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restapi_provider_version: "~&gt; 1.16.2"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kubeconfig_location: "/iac-run-dir/envs3/k8s/admin.conf"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shared_state_location: "/iac-run-dir/envs3"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vault_token_location: "/iac-run-dir/envs3/vault/vault_seal_key"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static_files_path_location: "/iac-run-dir/static_files"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00"/>
              <a:buFont typeface="Arial"/>
              <a:buNone/>
            </a:pPr>
            <a:r>
              <a:rPr lang="en-US" sz="3600"/>
              <a:t>bof_custom_resources_dir: "/iac-run-dir/bof-custom-resources"</a:t>
            </a:r>
            <a:endParaRPr sz="36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500"/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500"/>
          </a:p>
          <a:p>
            <a:pPr marL="4445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500" b="1"/>
          </a:p>
          <a:p>
            <a:pPr marL="0" lvl="0" indent="0" algn="l" rtl="0">
              <a:lnSpc>
                <a:spcPct val="18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2700"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73" name="Google Shape;473;p77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78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657" cy="26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900"/>
              <a:t>IaC PI-18 status summary</a:t>
            </a:r>
            <a:endParaRPr sz="5900"/>
          </a:p>
        </p:txBody>
      </p:sp>
      <p:sp>
        <p:nvSpPr>
          <p:cNvPr id="479" name="Google Shape;479;p78"/>
          <p:cNvSpPr txBox="1">
            <a:spLocks noGrp="1"/>
          </p:cNvSpPr>
          <p:nvPr>
            <p:ph type="body" idx="1"/>
          </p:nvPr>
        </p:nvSpPr>
        <p:spPr>
          <a:xfrm>
            <a:off x="1676625" y="3670138"/>
            <a:ext cx="21033938" cy="86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t" anchorCtr="0">
            <a:normAutofit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1"/>
              <a:t>Finalized release of</a:t>
            </a: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b="1"/>
          </a:p>
          <a:p>
            <a:pPr marL="4445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Creation of Stateful Resources separate from the helm releases that make use of them in preparation for release v14.</a:t>
            </a:r>
            <a:endParaRPr sz="3200"/>
          </a:p>
          <a:p>
            <a:pPr marL="914400" lvl="1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lphaLcPeriod"/>
            </a:pPr>
            <a:r>
              <a:rPr lang="en-US" sz="3200"/>
              <a:t>Kafka</a:t>
            </a:r>
            <a:endParaRPr sz="3200"/>
          </a:p>
          <a:p>
            <a:pPr marL="914400" lvl="1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lphaLcPeriod"/>
            </a:pPr>
            <a:r>
              <a:rPr lang="en-US" sz="3200"/>
              <a:t>MySQL</a:t>
            </a:r>
            <a:endParaRPr sz="3200"/>
          </a:p>
          <a:p>
            <a:pPr marL="914400" lvl="1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lphaLcPeriod"/>
            </a:pPr>
            <a:r>
              <a:rPr lang="en-US" sz="3200"/>
              <a:t>MongoDB</a:t>
            </a:r>
            <a:endParaRPr sz="3200"/>
          </a:p>
          <a:p>
            <a:pPr marL="4445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Full removal of manual certificate and DNS provisioning, completed move to </a:t>
            </a:r>
            <a:endParaRPr sz="3200"/>
          </a:p>
          <a:p>
            <a:pPr marL="914400" lvl="1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lphaLcPeriod"/>
            </a:pPr>
            <a:r>
              <a:rPr lang="en-US" sz="3200"/>
              <a:t>External DNS</a:t>
            </a:r>
            <a:endParaRPr sz="3200"/>
          </a:p>
          <a:p>
            <a:pPr marL="914400" lvl="1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lphaLcPeriod"/>
            </a:pPr>
            <a:r>
              <a:rPr lang="en-US" sz="3200"/>
              <a:t>Cert Manager (using LetsEncrypt and Vault issuers)</a:t>
            </a:r>
            <a:endParaRPr sz="3200"/>
          </a:p>
          <a:p>
            <a:pPr marL="4445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Moved off of EFK to use Loki along with Grafana stack</a:t>
            </a:r>
            <a:endParaRPr sz="3200"/>
          </a:p>
          <a:p>
            <a:pPr marL="4445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First cloud-agnostic code base implemented on AWS</a:t>
            </a: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1"/>
              <a:t>Next Steps</a:t>
            </a:r>
            <a:endParaRPr sz="3200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/>
          </a:p>
          <a:p>
            <a:pPr marL="4445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Test cloud-agnostic version with either kubespray on different cloud provider or with managed K8S.</a:t>
            </a:r>
            <a:endParaRPr sz="3200"/>
          </a:p>
          <a:p>
            <a:pPr marL="4445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Move from WSO2 ISKM to Keycloak</a:t>
            </a:r>
            <a:endParaRPr sz="3200"/>
          </a:p>
          <a:p>
            <a:pPr marL="4445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Move from WSO2 APIM to Ambassador</a:t>
            </a:r>
            <a:endParaRPr sz="3200"/>
          </a:p>
          <a:p>
            <a:pPr marL="4445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Convert ESP to make use of grafana stack</a:t>
            </a:r>
            <a:endParaRPr sz="3200"/>
          </a:p>
          <a:p>
            <a:pPr marL="444500" lvl="0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AutoNum type="arabicPeriod"/>
            </a:pPr>
            <a:r>
              <a:rPr lang="en-US" sz="3200"/>
              <a:t>Move away from s3/dynamo for terraform and ci state to gitlab/minio</a:t>
            </a:r>
            <a:endParaRPr sz="3200"/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>
              <a:highlight>
                <a:schemeClr val="lt1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80" name="Google Shape;480;p78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00" tIns="45675" rIns="91400" bIns="4567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3"/>
          <p:cNvSpPr txBox="1"/>
          <p:nvPr/>
        </p:nvSpPr>
        <p:spPr>
          <a:xfrm>
            <a:off x="7754573" y="6015150"/>
            <a:ext cx="12427500" cy="26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>
                <a:solidFill>
                  <a:srgbClr val="00A3FF"/>
                </a:solidFill>
              </a:rPr>
              <a:t>Workstream </a:t>
            </a:r>
            <a:endParaRPr sz="8800" b="1" strike="noStrike">
              <a:solidFill>
                <a:srgbClr val="00A3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53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2400" b="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4"/>
          <p:cNvSpPr txBox="1"/>
          <p:nvPr/>
        </p:nvSpPr>
        <p:spPr>
          <a:xfrm>
            <a:off x="1487745" y="226730"/>
            <a:ext cx="19092900" cy="26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1">
                <a:solidFill>
                  <a:srgbClr val="00A3FF"/>
                </a:solidFill>
              </a:rPr>
              <a:t>Status</a:t>
            </a:r>
            <a:endParaRPr sz="4800" b="1" strike="noStrike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54"/>
          <p:cNvSpPr txBox="1"/>
          <p:nvPr/>
        </p:nvSpPr>
        <p:spPr>
          <a:xfrm>
            <a:off x="3249450" y="2506800"/>
            <a:ext cx="20099700" cy="87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533400" algn="l" rtl="0">
              <a:lnSpc>
                <a:spcPct val="150000"/>
              </a:lnSpc>
              <a:spcBef>
                <a:spcPts val="1417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Workstream to assist users to “onboard” Mojaloop</a:t>
            </a:r>
            <a:r>
              <a:rPr lang="en-US" sz="4800" b="0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4800" b="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Initiated April 2022 conference (Arusha) </a:t>
            </a:r>
            <a:endParaRPr sz="4800"/>
          </a:p>
          <a:p>
            <a:pPr marL="457200" marR="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Initial proposal slide deck created </a:t>
            </a:r>
            <a:endParaRPr sz="4800"/>
          </a:p>
          <a:p>
            <a:pPr marL="457200" marR="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Initial discussions undertaken </a:t>
            </a:r>
            <a:endParaRPr sz="4800"/>
          </a:p>
          <a:p>
            <a:pPr marL="457200" marR="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Next meetings (focus group) scheduled </a:t>
            </a:r>
            <a:endParaRPr sz="4800"/>
          </a:p>
          <a:p>
            <a:pPr marL="457200" marR="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Deployment infrastructure exists today </a:t>
            </a:r>
            <a:endParaRPr sz="4800"/>
          </a:p>
          <a:p>
            <a:pPr marL="914400" marR="0" lvl="1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lphaLcPeriod"/>
            </a:pPr>
            <a:r>
              <a:rPr lang="en-US" sz="4800"/>
              <a:t>mini-loop v4.0 (demo) </a:t>
            </a:r>
            <a:endParaRPr sz="4800"/>
          </a:p>
          <a:p>
            <a:pPr marL="914400" marR="0" lvl="1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lphaLcPeriod"/>
            </a:pPr>
            <a:r>
              <a:rPr lang="en-US" sz="4800"/>
              <a:t>IaC (production) </a:t>
            </a:r>
            <a:endParaRPr sz="4800"/>
          </a:p>
        </p:txBody>
      </p:sp>
      <p:sp>
        <p:nvSpPr>
          <p:cNvPr id="272" name="Google Shape;272;p54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2400" b="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3" name="Google Shape;273;p54"/>
          <p:cNvSpPr txBox="1"/>
          <p:nvPr/>
        </p:nvSpPr>
        <p:spPr>
          <a:xfrm>
            <a:off x="2721175" y="12395575"/>
            <a:ext cx="193158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u="sng">
                <a:solidFill>
                  <a:schemeClr val="hlink"/>
                </a:solidFill>
                <a:hlinkClick r:id="rId3"/>
              </a:rPr>
              <a:t>https://docs.google.com/presentation/d/1EJme7Db6d2VWb8yigH-56WirFjfzNqoi5Oc_g-Q2b-w/edit?usp=sharing</a:t>
            </a:r>
            <a:endParaRPr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5"/>
          <p:cNvSpPr txBox="1"/>
          <p:nvPr/>
        </p:nvSpPr>
        <p:spPr>
          <a:xfrm>
            <a:off x="360047" y="180000"/>
            <a:ext cx="166158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750" tIns="50750" rIns="50750" bIns="5075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 / top-level summary</a:t>
            </a:r>
            <a:r>
              <a:rPr lang="en-US" sz="8500" b="1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8500" b="0" strike="noStrike">
              <a:solidFill>
                <a:srgbClr val="5E5E5E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9" name="Google Shape;279;p55"/>
          <p:cNvSpPr/>
          <p:nvPr/>
        </p:nvSpPr>
        <p:spPr>
          <a:xfrm>
            <a:off x="252033" y="2880000"/>
            <a:ext cx="6768900" cy="10508700"/>
          </a:xfrm>
          <a:prstGeom prst="rect">
            <a:avLst/>
          </a:prstGeom>
          <a:solidFill>
            <a:srgbClr val="E6E6E6"/>
          </a:solidFill>
          <a:ln w="360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55"/>
          <p:cNvSpPr txBox="1"/>
          <p:nvPr/>
        </p:nvSpPr>
        <p:spPr>
          <a:xfrm>
            <a:off x="1800224" y="1714325"/>
            <a:ext cx="4150800" cy="11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Mini-loop (</a:t>
            </a:r>
            <a:r>
              <a:rPr lang="en-US" sz="3600"/>
              <a:t>DEMO</a:t>
            </a: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)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Level 1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55"/>
          <p:cNvSpPr txBox="1"/>
          <p:nvPr/>
        </p:nvSpPr>
        <p:spPr>
          <a:xfrm>
            <a:off x="432056" y="3060000"/>
            <a:ext cx="6228900" cy="10328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Main purpose(s): 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to get switch up and running in the least time , requiring least resources and expertise from the user. To enable cheap automated testing in pipelines 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Audience : 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09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Noto Sans Symbols"/>
              <a:buChar char="●"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Students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09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Noto Sans Symbols"/>
              <a:buChar char="●"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first-time Mojaloop users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09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Noto Sans Symbols"/>
              <a:buChar char="●"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code and chart developers 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09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Noto Sans Symbols"/>
              <a:buChar char="●"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Functional and performance testers 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11313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None/>
            </a:pP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Architecture 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09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Noto Sans Symbols"/>
              <a:buChar char="●"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Shell scripts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09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Noto Sans Symbols"/>
              <a:buChar char="●"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Non-strict security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09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Noto Sans Symbols"/>
              <a:buChar char="●"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Mostly single k8s node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096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20"/>
              <a:buFont typeface="Noto Sans Symbols"/>
              <a:buChar char="●"/>
            </a:pPr>
            <a:r>
              <a:rPr lang="en-US" sz="3500" b="0" strike="noStrike">
                <a:latin typeface="Arial"/>
                <a:ea typeface="Arial"/>
                <a:cs typeface="Arial"/>
                <a:sym typeface="Arial"/>
              </a:rPr>
              <a:t>Little-no redundancy </a:t>
            </a:r>
            <a:endParaRPr sz="35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55"/>
          <p:cNvSpPr txBox="1"/>
          <p:nvPr/>
        </p:nvSpPr>
        <p:spPr>
          <a:xfrm>
            <a:off x="7416966" y="2880000"/>
            <a:ext cx="5580600" cy="10508700"/>
          </a:xfrm>
          <a:prstGeom prst="rect">
            <a:avLst/>
          </a:prstGeom>
          <a:solidFill>
            <a:srgbClr val="CCCCCC"/>
          </a:solidFill>
          <a:ln w="360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63000" rIns="108000" bIns="63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Main purpose(s):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allow fake money on fake rails , support fintechs but </a:t>
            </a:r>
            <a:r>
              <a:rPr lang="en-US" sz="3600" b="1" strike="noStrike"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 account holding institutions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Audience :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Students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Fintechs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Business folks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 ?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Architecture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Terraform install ?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Security – medium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Single and multi-node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Little redundancy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No lifecycle support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55"/>
          <p:cNvSpPr txBox="1"/>
          <p:nvPr/>
        </p:nvSpPr>
        <p:spPr>
          <a:xfrm>
            <a:off x="7452970" y="1585800"/>
            <a:ext cx="5040600" cy="11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ML Sandbox (medium)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(non-POC) </a:t>
            </a:r>
            <a:r>
              <a:rPr lang="en-US" sz="3600" b="0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Level 2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55"/>
          <p:cNvSpPr txBox="1"/>
          <p:nvPr/>
        </p:nvSpPr>
        <p:spPr>
          <a:xfrm>
            <a:off x="13501758" y="1620000"/>
            <a:ext cx="5040600" cy="11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ML Sandbox (medium)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(POC) </a:t>
            </a:r>
            <a:r>
              <a:rPr lang="en-US" sz="3600" b="0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Level 3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55"/>
          <p:cNvSpPr txBox="1"/>
          <p:nvPr/>
        </p:nvSpPr>
        <p:spPr>
          <a:xfrm>
            <a:off x="13357739" y="2916000"/>
            <a:ext cx="5580600" cy="9852900"/>
          </a:xfrm>
          <a:prstGeom prst="rect">
            <a:avLst/>
          </a:prstGeom>
          <a:solidFill>
            <a:srgbClr val="CCCCCC"/>
          </a:solidFill>
          <a:ln w="360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63000" rIns="108000" bIns="63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Main purpose(s):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allow fake money on fake rails AND support POCs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Audience :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Account Holding Institutions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Fintech's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Governments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Architecture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Terraform install ? 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Security – medium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Single and multi-node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Little redundancy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lifecycle support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55"/>
          <p:cNvSpPr txBox="1"/>
          <p:nvPr/>
        </p:nvSpPr>
        <p:spPr>
          <a:xfrm>
            <a:off x="19442531" y="1620000"/>
            <a:ext cx="5040600" cy="11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ML Production (large)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solidFill>
                  <a:srgbClr val="0000FF"/>
                </a:solidFill>
                <a:latin typeface="Arial"/>
                <a:ea typeface="Arial"/>
                <a:cs typeface="Arial"/>
                <a:sym typeface="Arial"/>
              </a:rPr>
              <a:t>Level 4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55"/>
          <p:cNvSpPr txBox="1"/>
          <p:nvPr/>
        </p:nvSpPr>
        <p:spPr>
          <a:xfrm>
            <a:off x="19442525" y="3287425"/>
            <a:ext cx="4500600" cy="8412600"/>
          </a:xfrm>
          <a:prstGeom prst="rect">
            <a:avLst/>
          </a:prstGeom>
          <a:solidFill>
            <a:srgbClr val="CCCCCC"/>
          </a:solidFill>
          <a:ln w="36000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08000" tIns="63000" rIns="108000" bIns="63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Main purpose(s):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Level 1 project goals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Audience :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Governments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Level 1 project targets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Architecture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Terraform – IaC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Robust security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Robust lifecycle support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Scale-out 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20"/>
              <a:buFont typeface="Noto Sans Symbols"/>
              <a:buChar char="●"/>
            </a:pPr>
            <a:r>
              <a:rPr lang="en-US" sz="3600" b="0" strike="noStrike">
                <a:latin typeface="Arial"/>
                <a:ea typeface="Arial"/>
                <a:cs typeface="Arial"/>
                <a:sym typeface="Arial"/>
              </a:rPr>
              <a:t>etc</a:t>
            </a:r>
            <a:endParaRPr sz="36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55"/>
          <p:cNvSpPr/>
          <p:nvPr/>
        </p:nvSpPr>
        <p:spPr>
          <a:xfrm>
            <a:off x="288375" y="6517200"/>
            <a:ext cx="23845800" cy="1447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/>
              <a:t>DRAFT</a:t>
            </a:r>
            <a:endParaRPr sz="5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6"/>
          <p:cNvSpPr txBox="1"/>
          <p:nvPr/>
        </p:nvSpPr>
        <p:spPr>
          <a:xfrm>
            <a:off x="3392300" y="6015150"/>
            <a:ext cx="16789800" cy="265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>
                <a:solidFill>
                  <a:srgbClr val="00A3FF"/>
                </a:solidFill>
              </a:rPr>
              <a:t>mini-loop update </a:t>
            </a:r>
            <a:endParaRPr sz="8800" b="1">
              <a:solidFill>
                <a:srgbClr val="00A3FF"/>
              </a:solidFill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800" b="1">
              <a:solidFill>
                <a:srgbClr val="00A3FF"/>
              </a:solidFill>
            </a:endParaRPr>
          </a:p>
        </p:txBody>
      </p:sp>
      <p:sp>
        <p:nvSpPr>
          <p:cNvPr id="294" name="Google Shape;294;p56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2400" b="0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2400" b="0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57"/>
          <p:cNvSpPr txBox="1"/>
          <p:nvPr/>
        </p:nvSpPr>
        <p:spPr>
          <a:xfrm>
            <a:off x="-180023" y="725760"/>
            <a:ext cx="21973500" cy="14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strike="noStrike">
                <a:latin typeface="Arial"/>
                <a:ea typeface="Arial"/>
                <a:cs typeface="Arial"/>
                <a:sym typeface="Arial"/>
              </a:rPr>
              <a:t>Kubernetes Releases </a:t>
            </a:r>
            <a:endParaRPr sz="6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57"/>
          <p:cNvSpPr txBox="1"/>
          <p:nvPr/>
        </p:nvSpPr>
        <p:spPr>
          <a:xfrm>
            <a:off x="900117" y="2520000"/>
            <a:ext cx="20702700" cy="109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Kubernetes releases every 3 months (see </a:t>
            </a:r>
            <a:r>
              <a:rPr lang="en-US" sz="4400" b="0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https://kubernetes.io/releases/</a:t>
            </a: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)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Kubernetes maintains 3 most recent releases: (July 2022)  </a:t>
            </a:r>
            <a:r>
              <a:rPr lang="en-US" sz="4400" b="0" strike="noStrike">
                <a:solidFill>
                  <a:srgbClr val="C9211E"/>
                </a:solidFill>
                <a:latin typeface="Arial"/>
                <a:ea typeface="Arial"/>
                <a:cs typeface="Arial"/>
                <a:sym typeface="Arial"/>
              </a:rPr>
              <a:t>1.2</a:t>
            </a:r>
            <a:r>
              <a:rPr lang="en-US" sz="4400">
                <a:solidFill>
                  <a:srgbClr val="C9211E"/>
                </a:solidFill>
              </a:rPr>
              <a:t>4</a:t>
            </a:r>
            <a:r>
              <a:rPr lang="en-US" sz="4400" b="0" strike="noStrike">
                <a:solidFill>
                  <a:srgbClr val="C9211E"/>
                </a:solidFill>
                <a:latin typeface="Arial"/>
                <a:ea typeface="Arial"/>
                <a:cs typeface="Arial"/>
                <a:sym typeface="Arial"/>
              </a:rPr>
              <a:t>, 1.2</a:t>
            </a:r>
            <a:r>
              <a:rPr lang="en-US" sz="4400">
                <a:solidFill>
                  <a:srgbClr val="C9211E"/>
                </a:solidFill>
              </a:rPr>
              <a:t>3</a:t>
            </a:r>
            <a:r>
              <a:rPr lang="en-US" sz="4400" b="0" strike="noStrike">
                <a:solidFill>
                  <a:srgbClr val="C9211E"/>
                </a:solidFill>
                <a:latin typeface="Arial"/>
                <a:ea typeface="Arial"/>
                <a:cs typeface="Arial"/>
                <a:sym typeface="Arial"/>
              </a:rPr>
              <a:t> and 1.2</a:t>
            </a:r>
            <a:r>
              <a:rPr lang="en-US" sz="4400">
                <a:solidFill>
                  <a:srgbClr val="C9211E"/>
                </a:solidFill>
              </a:rPr>
              <a:t>2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strike="noStrike">
                <a:solidFill>
                  <a:srgbClr val="C9211E"/>
                </a:solidFill>
                <a:latin typeface="Arial"/>
                <a:ea typeface="Arial"/>
                <a:cs typeface="Arial"/>
                <a:sym typeface="Arial"/>
              </a:rPr>
              <a:t>Kubernetes 1.2</a:t>
            </a:r>
            <a:r>
              <a:rPr lang="en-US" sz="4400">
                <a:solidFill>
                  <a:srgbClr val="C9211E"/>
                </a:solidFill>
              </a:rPr>
              <a:t>1</a:t>
            </a:r>
            <a:r>
              <a:rPr lang="en-US" sz="4400" b="0" strike="noStrike">
                <a:solidFill>
                  <a:srgbClr val="C9211E"/>
                </a:solidFill>
                <a:latin typeface="Arial"/>
                <a:ea typeface="Arial"/>
                <a:cs typeface="Arial"/>
                <a:sym typeface="Arial"/>
              </a:rPr>
              <a:t> EOL-d in June 2022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Current releases can expect 12 months of (patch) support from kubernetes.io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 Kubernetes vendors support windows vary in-line with kubernetes.io 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647999" marR="0" lvl="2" indent="-21599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i="0" u="none" strike="noStrike" cap="none">
                <a:latin typeface="Arial"/>
                <a:ea typeface="Arial"/>
                <a:cs typeface="Arial"/>
                <a:sym typeface="Arial"/>
              </a:rPr>
              <a:t> Canonical (Microk8s), Rancher (k3s) , Kubernetes.io (kubespray) etc</a:t>
            </a:r>
            <a:endParaRPr sz="4400" b="0" i="0" u="none" strike="noStrike" cap="none">
              <a:latin typeface="Arial"/>
              <a:ea typeface="Arial"/>
              <a:cs typeface="Arial"/>
              <a:sym typeface="Arial"/>
            </a:endParaRPr>
          </a:p>
          <a:p>
            <a:pPr marL="647999" marR="0" lvl="2" indent="-21599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i="0" u="none" strike="noStrike" cap="none">
                <a:latin typeface="Arial"/>
                <a:ea typeface="Arial"/>
                <a:cs typeface="Arial"/>
                <a:sym typeface="Arial"/>
              </a:rPr>
              <a:t> Cloud Vendors : Azure (AKS), AWS (AKE) , Google (GKE), Oracle (OKE) etc</a:t>
            </a:r>
            <a:endParaRPr sz="4400" b="0" i="0" u="none" strike="noStrike" cap="non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 API versions roll into and out of the kubernetes release window(s).  e.g.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647999" marR="0" lvl="2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lang="en-US" sz="3200" b="0" i="0" u="none" strike="noStrike" cap="none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3200" b="0" i="0" u="none" strike="noStrike" cap="none">
                <a:solidFill>
                  <a:srgbClr val="C9211E"/>
                </a:solidFill>
                <a:latin typeface="Arial"/>
                <a:ea typeface="Arial"/>
                <a:cs typeface="Arial"/>
                <a:sym typeface="Arial"/>
              </a:rPr>
              <a:t>networking.k8s.io/v1beta1 is no longer served/available from v1.22</a:t>
            </a:r>
            <a:r>
              <a:rPr lang="en-US" sz="3200" b="0" i="0" u="none" strike="noStrike" cap="none">
                <a:latin typeface="Arial"/>
                <a:ea typeface="Arial"/>
                <a:cs typeface="Arial"/>
                <a:sym typeface="Arial"/>
              </a:rPr>
              <a:t> (use networking.k8s.io/v1) Note though this was </a:t>
            </a:r>
            <a:r>
              <a:rPr lang="en-US" sz="3200" b="1" i="0" u="none" strike="noStrike" cap="none">
                <a:latin typeface="Arial"/>
                <a:ea typeface="Arial"/>
                <a:cs typeface="Arial"/>
                <a:sym typeface="Arial"/>
              </a:rPr>
              <a:t>deprecated</a:t>
            </a:r>
            <a:r>
              <a:rPr lang="en-US" sz="3200" b="0" i="0" u="none" strike="noStrike" cap="none">
                <a:latin typeface="Arial"/>
                <a:ea typeface="Arial"/>
                <a:cs typeface="Arial"/>
                <a:sym typeface="Arial"/>
              </a:rPr>
              <a:t> in v1.19 in or around August 2020 </a:t>
            </a:r>
            <a:endParaRPr sz="3200" b="0" i="0" u="none" strike="noStrike" cap="none">
              <a:latin typeface="Arial"/>
              <a:ea typeface="Arial"/>
              <a:cs typeface="Arial"/>
              <a:sym typeface="Arial"/>
            </a:endParaRPr>
          </a:p>
          <a:p>
            <a:pPr marL="647999" marR="0" lvl="2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lang="en-US" sz="3200" b="0" i="0" u="none" strike="noStrike" cap="none">
                <a:solidFill>
                  <a:srgbClr val="C9211E"/>
                </a:solidFill>
                <a:latin typeface="Arial"/>
                <a:ea typeface="Arial"/>
                <a:cs typeface="Arial"/>
                <a:sym typeface="Arial"/>
              </a:rPr>
              <a:t>Docker is deprecated in current releases and will soon be removed</a:t>
            </a:r>
            <a:endParaRPr sz="3200" b="0" i="0" u="none" strike="noStrike" cap="none">
              <a:solidFill>
                <a:srgbClr val="C9211E"/>
              </a:solidFill>
              <a:latin typeface="Arial"/>
              <a:ea typeface="Arial"/>
              <a:cs typeface="Arial"/>
              <a:sym typeface="Arial"/>
            </a:endParaRPr>
          </a:p>
          <a:p>
            <a:pPr marL="647999" marR="0" lvl="2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lang="en-US" sz="3200">
                <a:solidFill>
                  <a:srgbClr val="FF0000"/>
                </a:solidFill>
              </a:rPr>
              <a:t>The </a:t>
            </a:r>
            <a:r>
              <a:rPr lang="en-US" sz="3200" b="1">
                <a:solidFill>
                  <a:srgbClr val="FF0000"/>
                </a:solidFill>
              </a:rPr>
              <a:t>policy/v1beta1</a:t>
            </a:r>
            <a:r>
              <a:rPr lang="en-US" sz="3200">
                <a:solidFill>
                  <a:srgbClr val="FF0000"/>
                </a:solidFill>
              </a:rPr>
              <a:t> API version of PodDisruptionBudget will no longer be served in v1.25</a:t>
            </a:r>
            <a:r>
              <a:rPr lang="en-US" sz="3200">
                <a:solidFill>
                  <a:schemeClr val="dk1"/>
                </a:solidFill>
              </a:rPr>
              <a:t>.</a:t>
            </a:r>
            <a:r>
              <a:rPr lang="en-US" sz="3200" b="0" i="0" u="none" strike="noStrike" cap="none">
                <a:latin typeface="Arial"/>
                <a:ea typeface="Arial"/>
                <a:cs typeface="Arial"/>
                <a:sym typeface="Arial"/>
              </a:rPr>
              <a:t> </a:t>
            </a:r>
            <a:endParaRPr sz="3200" b="0" i="0" u="none" strike="noStrike" cap="non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8"/>
          <p:cNvSpPr txBox="1"/>
          <p:nvPr/>
        </p:nvSpPr>
        <p:spPr>
          <a:xfrm>
            <a:off x="540070" y="585000"/>
            <a:ext cx="21973500" cy="17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0" strike="noStrike">
                <a:latin typeface="Arial"/>
                <a:ea typeface="Arial"/>
                <a:cs typeface="Arial"/>
                <a:sym typeface="Arial"/>
              </a:rPr>
              <a:t>Mojaloop falling behind Kubernetes release schedules  </a:t>
            </a:r>
            <a:br>
              <a:rPr lang="en-US" sz="1800"/>
            </a:br>
            <a:r>
              <a:rPr lang="en-US" sz="6000" b="0" strike="noStrike">
                <a:solidFill>
                  <a:srgbClr val="C9211E"/>
                </a:solidFill>
                <a:latin typeface="Arial"/>
                <a:ea typeface="Arial"/>
                <a:cs typeface="Arial"/>
                <a:sym typeface="Arial"/>
              </a:rPr>
              <a:t>* Implications * </a:t>
            </a:r>
            <a:r>
              <a:rPr lang="en-US" sz="6000" b="0" strike="noStrike">
                <a:latin typeface="Arial"/>
                <a:ea typeface="Arial"/>
                <a:cs typeface="Arial"/>
                <a:sym typeface="Arial"/>
              </a:rPr>
              <a:t>  </a:t>
            </a:r>
            <a:endParaRPr sz="6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58"/>
          <p:cNvSpPr txBox="1"/>
          <p:nvPr/>
        </p:nvSpPr>
        <p:spPr>
          <a:xfrm>
            <a:off x="2340305" y="3420000"/>
            <a:ext cx="23223000" cy="38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16000" marR="0" lvl="0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  We are </a:t>
            </a:r>
            <a:r>
              <a:rPr lang="en-US" sz="4400" b="1" strike="noStrike">
                <a:latin typeface="Arial"/>
                <a:ea typeface="Arial"/>
                <a:cs typeface="Arial"/>
                <a:sym typeface="Arial"/>
              </a:rPr>
              <a:t>making it much harder for people to interact</a:t>
            </a: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 with Mojaloop !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  We are allowing</a:t>
            </a:r>
            <a:r>
              <a:rPr lang="en-US" sz="4400" b="1" strike="noStrike">
                <a:latin typeface="Arial"/>
                <a:ea typeface="Arial"/>
                <a:cs typeface="Arial"/>
                <a:sym typeface="Arial"/>
              </a:rPr>
              <a:t> impediments</a:t>
            </a: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 to people</a:t>
            </a:r>
            <a:r>
              <a:rPr lang="en-US" sz="4400" b="1" strike="noStrike">
                <a:latin typeface="Arial"/>
                <a:ea typeface="Arial"/>
                <a:cs typeface="Arial"/>
                <a:sym typeface="Arial"/>
              </a:rPr>
              <a:t> adopting</a:t>
            </a: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 Mojaloop 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  We are allowing obstacles to our goal of “growing the Mojaloop community”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216000" marR="0" lvl="0" indent="-216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80"/>
              <a:buFont typeface="Noto Sans Symbols"/>
              <a:buChar char="●"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  We are providing repetitive, </a:t>
            </a:r>
            <a:r>
              <a:rPr lang="en-US" sz="4400" b="1" strike="noStrike">
                <a:latin typeface="Arial"/>
                <a:ea typeface="Arial"/>
                <a:cs typeface="Arial"/>
                <a:sym typeface="Arial"/>
              </a:rPr>
              <a:t>expensive</a:t>
            </a: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 support on mojaloop-help 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9"/>
          <p:cNvSpPr txBox="1"/>
          <p:nvPr/>
        </p:nvSpPr>
        <p:spPr>
          <a:xfrm>
            <a:off x="540070" y="337350"/>
            <a:ext cx="21973500" cy="17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 b="0" strike="noStrike">
                <a:latin typeface="Arial"/>
                <a:ea typeface="Arial"/>
                <a:cs typeface="Arial"/>
                <a:sym typeface="Arial"/>
              </a:rPr>
              <a:t>Mojaloop Issues </a:t>
            </a:r>
            <a:br>
              <a:rPr lang="en-US"/>
            </a:br>
            <a:r>
              <a:rPr lang="en-US" sz="5600" b="0" strike="noStrike">
                <a:latin typeface="Arial"/>
                <a:ea typeface="Arial"/>
                <a:cs typeface="Arial"/>
                <a:sym typeface="Arial"/>
              </a:rPr>
              <a:t>w.r.t Kubernetes Releases</a:t>
            </a:r>
            <a:r>
              <a:rPr lang="en-US" sz="6000" b="0" strike="noStrike">
                <a:latin typeface="Arial"/>
                <a:ea typeface="Arial"/>
                <a:cs typeface="Arial"/>
                <a:sym typeface="Arial"/>
              </a:rPr>
              <a:t> </a:t>
            </a:r>
            <a:endParaRPr sz="60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59"/>
          <p:cNvSpPr txBox="1"/>
          <p:nvPr/>
        </p:nvSpPr>
        <p:spPr>
          <a:xfrm>
            <a:off x="862012" y="2871800"/>
            <a:ext cx="7560900" cy="575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Issue #1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Current helm charts use </a:t>
            </a:r>
            <a:r>
              <a:rPr lang="en-US" sz="4400"/>
              <a:t>EOLd API </a:t>
            </a:r>
            <a:r>
              <a:rPr lang="en-US" sz="4400" b="0" strike="noStrike">
                <a:solidFill>
                  <a:srgbClr val="C9211E"/>
                </a:solidFill>
                <a:latin typeface="Arial"/>
                <a:ea typeface="Arial"/>
                <a:cs typeface="Arial"/>
                <a:sym typeface="Arial"/>
              </a:rPr>
              <a:t>networking.k8s.io/v1beta1 </a:t>
            </a:r>
            <a:endParaRPr sz="4400">
              <a:solidFill>
                <a:srgbClr val="C9211E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400"/>
              <a:t>A</a:t>
            </a: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lso related to this is </a:t>
            </a:r>
            <a:r>
              <a:rPr lang="en-US" sz="4400" b="0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https://github.com/mojaloop/project/issues/2448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59"/>
          <p:cNvSpPr txBox="1"/>
          <p:nvPr/>
        </p:nvSpPr>
        <p:spPr>
          <a:xfrm>
            <a:off x="9882237" y="3783210"/>
            <a:ext cx="11161500" cy="47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Issue #2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Current helm charts rely on a deprecated helm chart for percona database and it is  broken for use with containerd. (</a:t>
            </a:r>
            <a:r>
              <a:rPr lang="en-US" sz="4400" b="0" u="sng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https://github.com/mojaloop/project/issues/2447</a:t>
            </a: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)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59"/>
          <p:cNvSpPr txBox="1"/>
          <p:nvPr/>
        </p:nvSpPr>
        <p:spPr>
          <a:xfrm>
            <a:off x="4280807" y="9642600"/>
            <a:ext cx="13695900" cy="3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strike="noStrike">
                <a:latin typeface="Arial"/>
                <a:ea typeface="Arial"/>
                <a:cs typeface="Arial"/>
                <a:sym typeface="Arial"/>
              </a:rPr>
              <a:t>Issue #</a:t>
            </a:r>
            <a:r>
              <a:rPr lang="en-US" sz="4400"/>
              <a:t>3</a:t>
            </a: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strike="noStrike"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/>
              <a:t>Current helm charts use EOLd API </a:t>
            </a:r>
            <a:r>
              <a:rPr lang="en-US" sz="4000" b="1">
                <a:solidFill>
                  <a:schemeClr val="dk1"/>
                </a:solidFill>
              </a:rPr>
              <a:t>policy/v1beta1</a:t>
            </a:r>
            <a:r>
              <a:rPr lang="en-US" sz="4000">
                <a:solidFill>
                  <a:schemeClr val="dk1"/>
                </a:solidFill>
              </a:rPr>
              <a:t> API (no longer served in k8s v 1.25)</a:t>
            </a:r>
            <a:endParaRPr sz="73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2785</Words>
  <Application>Microsoft Macintosh PowerPoint</Application>
  <PresentationFormat>Custom</PresentationFormat>
  <Paragraphs>540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28</vt:i4>
      </vt:variant>
    </vt:vector>
  </HeadingPairs>
  <TitlesOfParts>
    <vt:vector size="37" baseType="lpstr">
      <vt:lpstr>Times New Roman</vt:lpstr>
      <vt:lpstr>Helvetica Neue</vt:lpstr>
      <vt:lpstr>Open Sans</vt:lpstr>
      <vt:lpstr>Arial</vt:lpstr>
      <vt:lpstr>Noto Sans Symbols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Infrastructure Purposes - Refresher from last PI </vt:lpstr>
      <vt:lpstr>IaC History - Refresher from last PI </vt:lpstr>
      <vt:lpstr>IaC Principles - Refresher from last PI </vt:lpstr>
      <vt:lpstr>PowerPoint Presentation</vt:lpstr>
      <vt:lpstr>IaC Current Components - Refresher from last PI </vt:lpstr>
      <vt:lpstr>IaC Cloud Agnostic Progress </vt:lpstr>
      <vt:lpstr>PowerPoint Presentation</vt:lpstr>
      <vt:lpstr>IaC Cloud Agnostic Progress Terraform/Terragrunt Directory Structure</vt:lpstr>
      <vt:lpstr>PowerPoint Presentation</vt:lpstr>
      <vt:lpstr>PowerPoint Presentation</vt:lpstr>
      <vt:lpstr>PowerPoint Presentation</vt:lpstr>
      <vt:lpstr>IaC Cloud Agnostic Progress Terraform/Terragrunt common_vars.yaml</vt:lpstr>
      <vt:lpstr>IaC PI-18 status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tom daly</cp:lastModifiedBy>
  <cp:revision>1</cp:revision>
  <dcterms:modified xsi:type="dcterms:W3CDTF">2022-07-27T07:09:30Z</dcterms:modified>
</cp:coreProperties>
</file>